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wmf" ContentType="image/x-wmf"/>
  <Default Extension="rels" ContentType="application/vnd.openxmlformats-package.relationships+xml"/>
  <Default Extension="xml" ContentType="application/xml"/>
  <Default Extension="avi" ContentType="video/avi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65" r:id="rId2"/>
    <p:sldId id="330" r:id="rId3"/>
    <p:sldId id="371" r:id="rId4"/>
    <p:sldId id="369" r:id="rId5"/>
    <p:sldId id="332" r:id="rId6"/>
    <p:sldId id="390" r:id="rId7"/>
    <p:sldId id="326" r:id="rId8"/>
    <p:sldId id="333" r:id="rId9"/>
    <p:sldId id="334" r:id="rId10"/>
    <p:sldId id="335" r:id="rId11"/>
    <p:sldId id="353" r:id="rId12"/>
    <p:sldId id="354" r:id="rId13"/>
    <p:sldId id="352" r:id="rId14"/>
    <p:sldId id="370" r:id="rId15"/>
    <p:sldId id="359" r:id="rId16"/>
    <p:sldId id="372" r:id="rId17"/>
    <p:sldId id="336" r:id="rId18"/>
    <p:sldId id="360" r:id="rId19"/>
    <p:sldId id="337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19" r:id="rId33"/>
    <p:sldId id="273" r:id="rId34"/>
    <p:sldId id="274" r:id="rId35"/>
    <p:sldId id="292" r:id="rId36"/>
    <p:sldId id="393" r:id="rId37"/>
    <p:sldId id="300" r:id="rId38"/>
    <p:sldId id="301" r:id="rId39"/>
    <p:sldId id="362" r:id="rId40"/>
    <p:sldId id="290" r:id="rId41"/>
    <p:sldId id="293" r:id="rId42"/>
    <p:sldId id="349" r:id="rId43"/>
    <p:sldId id="320" r:id="rId44"/>
    <p:sldId id="394" r:id="rId45"/>
    <p:sldId id="279" r:id="rId46"/>
    <p:sldId id="280" r:id="rId47"/>
    <p:sldId id="307" r:id="rId48"/>
    <p:sldId id="306" r:id="rId49"/>
    <p:sldId id="308" r:id="rId50"/>
    <p:sldId id="282" r:id="rId51"/>
    <p:sldId id="283" r:id="rId52"/>
    <p:sldId id="284" r:id="rId53"/>
    <p:sldId id="316" r:id="rId54"/>
    <p:sldId id="317" r:id="rId55"/>
    <p:sldId id="318" r:id="rId56"/>
    <p:sldId id="363" r:id="rId57"/>
    <p:sldId id="401" r:id="rId58"/>
    <p:sldId id="338" r:id="rId59"/>
    <p:sldId id="339" r:id="rId60"/>
    <p:sldId id="340" r:id="rId61"/>
    <p:sldId id="341" r:id="rId62"/>
    <p:sldId id="342" r:id="rId63"/>
    <p:sldId id="344" r:id="rId64"/>
    <p:sldId id="385" r:id="rId65"/>
    <p:sldId id="364" r:id="rId66"/>
    <p:sldId id="365" r:id="rId67"/>
    <p:sldId id="366" r:id="rId68"/>
    <p:sldId id="367" r:id="rId69"/>
    <p:sldId id="368" r:id="rId70"/>
    <p:sldId id="386" r:id="rId71"/>
    <p:sldId id="314" r:id="rId72"/>
    <p:sldId id="398" r:id="rId73"/>
    <p:sldId id="396" r:id="rId74"/>
    <p:sldId id="402" r:id="rId75"/>
    <p:sldId id="399" r:id="rId76"/>
    <p:sldId id="400" r:id="rId77"/>
    <p:sldId id="315" r:id="rId78"/>
    <p:sldId id="345" r:id="rId79"/>
    <p:sldId id="387" r:id="rId80"/>
    <p:sldId id="388" r:id="rId81"/>
    <p:sldId id="389" r:id="rId82"/>
    <p:sldId id="351" r:id="rId83"/>
    <p:sldId id="395" r:id="rId84"/>
    <p:sldId id="310" r:id="rId85"/>
    <p:sldId id="312" r:id="rId86"/>
    <p:sldId id="305" r:id="rId8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AFAF"/>
    <a:srgbClr val="E20000"/>
    <a:srgbClr val="3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2114" autoAdjust="0"/>
  </p:normalViewPr>
  <p:slideViewPr>
    <p:cSldViewPr>
      <p:cViewPr>
        <p:scale>
          <a:sx n="70" d="100"/>
          <a:sy n="70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180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E08BF-C0A9-4730-81D6-5231389BF1DD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BC625-FFDC-411B-BDA2-89C6C8130E9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7481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0836A3-06A1-47E6-A740-E5D7B397FA55}" type="datetimeFigureOut">
              <a:rPr lang="fr-FR" smtClean="0"/>
              <a:pPr/>
              <a:t>06/12/2010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83CEC-9FA2-4319-BF90-B85F0124EE0C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683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r-FR" dirty="0" err="1" smtClean="0"/>
              <a:t>Manzanera</a:t>
            </a:r>
            <a:r>
              <a:rPr lang="fr-FR" dirty="0" smtClean="0"/>
              <a:t> – résultats basés sur Ma (94) et Ronse (88)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r-FR" dirty="0" smtClean="0"/>
              <a:t>Expliquer que ceci</a:t>
            </a:r>
            <a:r>
              <a:rPr lang="fr-FR" baseline="0" dirty="0" smtClean="0"/>
              <a:t> est encore plus vrai lorsque l’on tente de préserver aspect visuel.</a:t>
            </a:r>
            <a:endParaRPr lang="fr-FR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r-FR" dirty="0" smtClean="0"/>
              <a:t>Nous verrons la partie sur le sous-ensemble de points</a:t>
            </a:r>
            <a:r>
              <a:rPr lang="fr-FR" baseline="0" dirty="0" smtClean="0"/>
              <a:t> à conserver plus tard</a:t>
            </a:r>
            <a:endParaRPr lang="fr-FR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Axe médian</a:t>
            </a:r>
            <a:r>
              <a:rPr lang="fr-FR" baseline="0" dirty="0" smtClean="0"/>
              <a:t> = points avec projection étendue non singleton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149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480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699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 smtClean="0"/>
              <a:t>Expliquer que chaque axe est filtré pour un taux de reconstruction de 95%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08424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r-FR" dirty="0" err="1" smtClean="0"/>
              <a:t>Slide</a:t>
            </a:r>
            <a:r>
              <a:rPr lang="fr-FR" dirty="0" smtClean="0"/>
              <a:t> Titre « Le cadre des</a:t>
            </a:r>
            <a:r>
              <a:rPr lang="fr-FR" baseline="0" dirty="0" smtClean="0"/>
              <a:t> complexes cubiques »</a:t>
            </a:r>
            <a:endParaRPr lang="fr-FR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/>
              <a:t>Slide</a:t>
            </a:r>
            <a:r>
              <a:rPr lang="fr-FR" dirty="0" smtClean="0"/>
              <a:t> Titre « Squelettisation dans les complexes</a:t>
            </a:r>
            <a:r>
              <a:rPr lang="fr-FR" baseline="0" dirty="0" smtClean="0"/>
              <a:t> »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2903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43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44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45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46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47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48</a:t>
            </a:fld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49</a:t>
            </a:fld>
            <a:endParaRPr lang="fr-F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50</a:t>
            </a:fld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51</a:t>
            </a:fld>
            <a:endParaRPr lang="fr-F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52</a:t>
            </a:fld>
            <a:endParaRPr lang="fr-F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53</a:t>
            </a:fld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54</a:t>
            </a:fld>
            <a:endParaRPr lang="fr-F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55</a:t>
            </a:fld>
            <a:endParaRPr lang="fr-F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56</a:t>
            </a:fld>
            <a:endParaRPr lang="fr-F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/>
              <a:t>Slide</a:t>
            </a:r>
            <a:r>
              <a:rPr lang="fr-FR" dirty="0" smtClean="0"/>
              <a:t> Titre « Squelettisation dans les complexes</a:t>
            </a:r>
            <a:r>
              <a:rPr lang="fr-FR" baseline="0" dirty="0" smtClean="0"/>
              <a:t> »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290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58</a:t>
            </a:fld>
            <a:endParaRPr lang="fr-F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59</a:t>
            </a:fld>
            <a:endParaRPr lang="fr-F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60</a:t>
            </a:fld>
            <a:endParaRPr lang="fr-F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61</a:t>
            </a:fld>
            <a:endParaRPr lang="fr-F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62</a:t>
            </a:fld>
            <a:endParaRPr lang="fr-F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63</a:t>
            </a:fld>
            <a:endParaRPr lang="fr-F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64</a:t>
            </a:fld>
            <a:endParaRPr lang="fr-F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65</a:t>
            </a:fld>
            <a:endParaRPr lang="fr-F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66</a:t>
            </a:fld>
            <a:endParaRPr lang="fr-F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67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68</a:t>
            </a:fld>
            <a:endParaRPr lang="fr-F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69</a:t>
            </a:fld>
            <a:endParaRPr lang="fr-F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/>
              <a:t>Slide</a:t>
            </a:r>
            <a:r>
              <a:rPr lang="fr-FR" dirty="0" smtClean="0"/>
              <a:t> Titre « Résultats &amp; Conclusion</a:t>
            </a:r>
            <a:r>
              <a:rPr lang="fr-FR" baseline="0" dirty="0" smtClean="0"/>
              <a:t> »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29036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71</a:t>
            </a:fld>
            <a:endParaRPr lang="fr-F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72</a:t>
            </a:fld>
            <a:endParaRPr lang="fr-F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73</a:t>
            </a:fld>
            <a:endParaRPr lang="fr-F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74</a:t>
            </a:fld>
            <a:endParaRPr lang="fr-F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Centre de Morphologie Mathématiques de l’Ecole des Mines-</a:t>
            </a:r>
            <a:r>
              <a:rPr lang="fr-F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Paritech</a:t>
            </a:r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et le laboratoire</a:t>
            </a:r>
            <a:b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LSIIT de l’Université de Strasbourg</a:t>
            </a:r>
            <a:endParaRPr lang="fr-FR" dirty="0" smtClean="0"/>
          </a:p>
          <a:p>
            <a:r>
              <a:rPr lang="fr-FR" dirty="0" smtClean="0"/>
              <a:t>Image d’</a:t>
            </a:r>
            <a:r>
              <a:rPr lang="fr-FR" dirty="0" err="1" smtClean="0"/>
              <a:t>angioscanner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75</a:t>
            </a:fld>
            <a:endParaRPr lang="fr-F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Université de Lodz</a:t>
            </a:r>
            <a:endParaRPr lang="fr-FR" dirty="0" smtClean="0"/>
          </a:p>
          <a:p>
            <a:r>
              <a:rPr lang="fr-FR" dirty="0" smtClean="0"/>
              <a:t>Image obtenue par scanner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76</a:t>
            </a:fld>
            <a:endParaRPr lang="fr-F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77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Nuancer le</a:t>
            </a:r>
            <a:r>
              <a:rPr lang="fr-FR" baseline="0" dirty="0" smtClean="0"/>
              <a:t> critère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78</a:t>
            </a:fld>
            <a:endParaRPr lang="fr-F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79</a:t>
            </a:fld>
            <a:endParaRPr lang="fr-F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80</a:t>
            </a:fld>
            <a:endParaRPr lang="fr-F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81</a:t>
            </a:fld>
            <a:endParaRPr lang="fr-F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Sauter tout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84</a:t>
            </a:fld>
            <a:endParaRPr lang="fr-F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Rajouter des couleurs sur le texte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85</a:t>
            </a:fld>
            <a:endParaRPr lang="fr-F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83CEC-9FA2-4319-BF90-B85F0124EE0C}" type="slidenum">
              <a:rPr lang="fr-FR" smtClean="0"/>
              <a:pPr/>
              <a:t>86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7776356" y="6592267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0752A2C-7CA9-4FDF-BB63-AE5782495A2A}" type="slidenum">
              <a:rPr lang="fr-FR" sz="1400" b="1" smtClean="0">
                <a:solidFill>
                  <a:schemeClr val="bg1"/>
                </a:solidFill>
                <a:latin typeface="Segoe Print" pitchFamily="2" charset="0"/>
              </a:rPr>
              <a:pPr algn="r"/>
              <a:t>‹#›</a:t>
            </a:fld>
            <a:r>
              <a:rPr lang="fr-FR" sz="1400" b="1" dirty="0" smtClean="0">
                <a:solidFill>
                  <a:schemeClr val="bg1"/>
                </a:solidFill>
                <a:latin typeface="Segoe Print" pitchFamily="2" charset="0"/>
              </a:rPr>
              <a:t> / 82</a:t>
            </a:r>
            <a:endParaRPr lang="fr-FR" sz="14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6959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7776356" y="6592267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0752A2C-7CA9-4FDF-BB63-AE5782495A2A}" type="slidenum">
              <a:rPr lang="fr-FR" sz="1400" b="1" smtClean="0">
                <a:solidFill>
                  <a:schemeClr val="bg1"/>
                </a:solidFill>
                <a:latin typeface="Segoe Print" pitchFamily="2" charset="0"/>
              </a:rPr>
              <a:pPr algn="r"/>
              <a:t>‹#›</a:t>
            </a:fld>
            <a:r>
              <a:rPr lang="fr-FR" sz="1400" b="1" dirty="0" smtClean="0">
                <a:solidFill>
                  <a:schemeClr val="bg1"/>
                </a:solidFill>
                <a:latin typeface="Segoe Print" pitchFamily="2" charset="0"/>
              </a:rPr>
              <a:t> / 82</a:t>
            </a:r>
            <a:endParaRPr lang="fr-FR" sz="14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253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7776356" y="6592267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0752A2C-7CA9-4FDF-BB63-AE5782495A2A}" type="slidenum">
              <a:rPr lang="fr-FR" sz="1400" b="1" smtClean="0">
                <a:solidFill>
                  <a:schemeClr val="bg1"/>
                </a:solidFill>
                <a:latin typeface="Segoe Print" pitchFamily="2" charset="0"/>
              </a:rPr>
              <a:pPr algn="r"/>
              <a:t>‹#›</a:t>
            </a:fld>
            <a:r>
              <a:rPr lang="fr-FR" sz="1400" b="1" dirty="0" smtClean="0">
                <a:solidFill>
                  <a:schemeClr val="bg1"/>
                </a:solidFill>
                <a:latin typeface="Segoe Print" pitchFamily="2" charset="0"/>
              </a:rPr>
              <a:t> / 82</a:t>
            </a:r>
            <a:endParaRPr lang="fr-FR" sz="14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188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7776356" y="6592267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0752A2C-7CA9-4FDF-BB63-AE5782495A2A}" type="slidenum">
              <a:rPr lang="fr-FR" sz="1400" b="1" smtClean="0">
                <a:solidFill>
                  <a:schemeClr val="bg1"/>
                </a:solidFill>
                <a:latin typeface="Segoe Print" pitchFamily="2" charset="0"/>
              </a:rPr>
              <a:pPr algn="r"/>
              <a:t>‹#›</a:t>
            </a:fld>
            <a:r>
              <a:rPr lang="fr-FR" sz="1400" b="1" dirty="0" smtClean="0">
                <a:solidFill>
                  <a:schemeClr val="bg1"/>
                </a:solidFill>
                <a:latin typeface="Segoe Print" pitchFamily="2" charset="0"/>
              </a:rPr>
              <a:t> / 82</a:t>
            </a:r>
            <a:endParaRPr lang="fr-FR" sz="14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51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7776356" y="6592267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0752A2C-7CA9-4FDF-BB63-AE5782495A2A}" type="slidenum">
              <a:rPr lang="fr-FR" sz="1400" b="1" smtClean="0">
                <a:solidFill>
                  <a:schemeClr val="bg1"/>
                </a:solidFill>
                <a:latin typeface="Segoe Print" pitchFamily="2" charset="0"/>
              </a:rPr>
              <a:pPr algn="r"/>
              <a:t>‹#›</a:t>
            </a:fld>
            <a:r>
              <a:rPr lang="fr-FR" sz="1400" b="1" dirty="0" smtClean="0">
                <a:solidFill>
                  <a:schemeClr val="bg1"/>
                </a:solidFill>
                <a:latin typeface="Segoe Print" pitchFamily="2" charset="0"/>
              </a:rPr>
              <a:t> / 82</a:t>
            </a:r>
            <a:endParaRPr lang="fr-FR" sz="14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959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no page numb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4341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800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776356" y="6592267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0752A2C-7CA9-4FDF-BB63-AE5782495A2A}" type="slidenum">
              <a:rPr lang="fr-FR" sz="1400" b="1" smtClean="0">
                <a:solidFill>
                  <a:schemeClr val="tx1"/>
                </a:solidFill>
                <a:latin typeface="Segoe Print" pitchFamily="2" charset="0"/>
              </a:rPr>
              <a:pPr algn="r"/>
              <a:t>‹#›</a:t>
            </a:fld>
            <a:r>
              <a:rPr lang="fr-FR" sz="1400" b="1" dirty="0" smtClean="0">
                <a:solidFill>
                  <a:schemeClr val="tx1"/>
                </a:solidFill>
                <a:latin typeface="Segoe Print" pitchFamily="2" charset="0"/>
              </a:rPr>
              <a:t> / 82</a:t>
            </a:r>
            <a:endParaRPr lang="fr-FR" sz="1400" b="1" dirty="0">
              <a:solidFill>
                <a:schemeClr val="tx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3" r:id="rId3"/>
    <p:sldLayoutId id="2147483664" r:id="rId4"/>
    <p:sldLayoutId id="2147483665" r:id="rId5"/>
    <p:sldLayoutId id="2147483661" r:id="rId6"/>
    <p:sldLayoutId id="2147483660" r:id="rId7"/>
    <p:sldLayoutId id="2147483650" r:id="rId8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86.png"/><Relationship Id="rId5" Type="http://schemas.openxmlformats.org/officeDocument/2006/relationships/image" Target="../media/image84.png"/><Relationship Id="rId4" Type="http://schemas.openxmlformats.org/officeDocument/2006/relationships/notesSlide" Target="../notesSlides/notes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114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4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10" Type="http://schemas.openxmlformats.org/officeDocument/2006/relationships/image" Target="../media/image141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35.pn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3.png"/><Relationship Id="rId5" Type="http://schemas.openxmlformats.org/officeDocument/2006/relationships/image" Target="../media/image140.png"/><Relationship Id="rId4" Type="http://schemas.openxmlformats.org/officeDocument/2006/relationships/image" Target="../media/image1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7" Type="http://schemas.openxmlformats.org/officeDocument/2006/relationships/image" Target="../media/image15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png"/><Relationship Id="rId3" Type="http://schemas.openxmlformats.org/officeDocument/2006/relationships/image" Target="../media/image156.pn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0" Type="http://schemas.openxmlformats.org/officeDocument/2006/relationships/image" Target="../media/image167.png"/><Relationship Id="rId4" Type="http://schemas.openxmlformats.org/officeDocument/2006/relationships/image" Target="../media/image159.png"/><Relationship Id="rId9" Type="http://schemas.openxmlformats.org/officeDocument/2006/relationships/image" Target="../media/image16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69.png"/><Relationship Id="rId7" Type="http://schemas.openxmlformats.org/officeDocument/2006/relationships/image" Target="../media/image17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74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image" Target="../media/image175.png"/><Relationship Id="rId9" Type="http://schemas.openxmlformats.org/officeDocument/2006/relationships/image" Target="../media/image17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78.png"/><Relationship Id="rId7" Type="http://schemas.openxmlformats.org/officeDocument/2006/relationships/image" Target="../media/image183.png"/><Relationship Id="rId12" Type="http://schemas.openxmlformats.org/officeDocument/2006/relationships/image" Target="../media/image18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2.png"/><Relationship Id="rId11" Type="http://schemas.openxmlformats.org/officeDocument/2006/relationships/image" Target="../media/image170.png"/><Relationship Id="rId5" Type="http://schemas.openxmlformats.org/officeDocument/2006/relationships/image" Target="../media/image181.pn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13" Type="http://schemas.openxmlformats.org/officeDocument/2006/relationships/image" Target="../media/image197.png"/><Relationship Id="rId3" Type="http://schemas.openxmlformats.org/officeDocument/2006/relationships/image" Target="../media/image114.png"/><Relationship Id="rId7" Type="http://schemas.openxmlformats.org/officeDocument/2006/relationships/image" Target="../media/image191.png"/><Relationship Id="rId12" Type="http://schemas.openxmlformats.org/officeDocument/2006/relationships/image" Target="../media/image19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0.png"/><Relationship Id="rId11" Type="http://schemas.openxmlformats.org/officeDocument/2006/relationships/image" Target="../media/image195.png"/><Relationship Id="rId5" Type="http://schemas.openxmlformats.org/officeDocument/2006/relationships/image" Target="../media/image189.png"/><Relationship Id="rId10" Type="http://schemas.openxmlformats.org/officeDocument/2006/relationships/image" Target="../media/image194.png"/><Relationship Id="rId4" Type="http://schemas.openxmlformats.org/officeDocument/2006/relationships/image" Target="../media/image55.png"/><Relationship Id="rId9" Type="http://schemas.openxmlformats.org/officeDocument/2006/relationships/image" Target="../media/image19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1.png"/><Relationship Id="rId11" Type="http://schemas.openxmlformats.org/officeDocument/2006/relationships/image" Target="../media/image206.png"/><Relationship Id="rId5" Type="http://schemas.openxmlformats.org/officeDocument/2006/relationships/image" Target="../media/image200.png"/><Relationship Id="rId10" Type="http://schemas.openxmlformats.org/officeDocument/2006/relationships/image" Target="../media/image205.png"/><Relationship Id="rId4" Type="http://schemas.openxmlformats.org/officeDocument/2006/relationships/image" Target="../media/image199.png"/><Relationship Id="rId9" Type="http://schemas.openxmlformats.org/officeDocument/2006/relationships/image" Target="../media/image204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114.png"/><Relationship Id="rId7" Type="http://schemas.openxmlformats.org/officeDocument/2006/relationships/image" Target="../media/image20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8.png"/><Relationship Id="rId5" Type="http://schemas.openxmlformats.org/officeDocument/2006/relationships/image" Target="../media/image207.png"/><Relationship Id="rId10" Type="http://schemas.openxmlformats.org/officeDocument/2006/relationships/image" Target="../media/image212.png"/><Relationship Id="rId4" Type="http://schemas.openxmlformats.org/officeDocument/2006/relationships/image" Target="../media/image55.png"/><Relationship Id="rId9" Type="http://schemas.openxmlformats.org/officeDocument/2006/relationships/image" Target="../media/image21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7" Type="http://schemas.openxmlformats.org/officeDocument/2006/relationships/image" Target="../media/image21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3.jpg"/><Relationship Id="rId5" Type="http://schemas.openxmlformats.org/officeDocument/2006/relationships/image" Target="../media/image222.jpg"/><Relationship Id="rId4" Type="http://schemas.openxmlformats.org/officeDocument/2006/relationships/image" Target="../media/image221.jp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jpg"/><Relationship Id="rId3" Type="http://schemas.openxmlformats.org/officeDocument/2006/relationships/notesSlide" Target="../notesSlides/notesSlide60.xml"/><Relationship Id="rId7" Type="http://schemas.openxmlformats.org/officeDocument/2006/relationships/image" Target="../media/image227.jp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6.jpg"/><Relationship Id="rId11" Type="http://schemas.openxmlformats.org/officeDocument/2006/relationships/image" Target="../media/image224.wmf"/><Relationship Id="rId5" Type="http://schemas.openxmlformats.org/officeDocument/2006/relationships/image" Target="../media/image225.jpg"/><Relationship Id="rId10" Type="http://schemas.openxmlformats.org/officeDocument/2006/relationships/oleObject" Target="file:///C:\Users\Jon\Documents\Travail\Presentation%20These\LoopSkelSurf.pptx" TargetMode="External"/><Relationship Id="rId4" Type="http://schemas.openxmlformats.org/officeDocument/2006/relationships/image" Target="../media/image220.jpg"/><Relationship Id="rId9" Type="http://schemas.openxmlformats.org/officeDocument/2006/relationships/image" Target="../media/image229.jp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file:///C:\Users\Jon\Documents\Travail\Presentation%20These\LoopSkelCurv.pptx" TargetMode="External"/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234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3.png"/><Relationship Id="rId5" Type="http://schemas.openxmlformats.org/officeDocument/2006/relationships/image" Target="../media/image232.png"/><Relationship Id="rId4" Type="http://schemas.openxmlformats.org/officeDocument/2006/relationships/image" Target="../media/image231.png"/><Relationship Id="rId9" Type="http://schemas.openxmlformats.org/officeDocument/2006/relationships/image" Target="../media/image23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7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5" Type="http://schemas.openxmlformats.org/officeDocument/2006/relationships/image" Target="../media/image238.png"/><Relationship Id="rId4" Type="http://schemas.openxmlformats.org/officeDocument/2006/relationships/notesSlide" Target="../notesSlides/notesSlide6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5" Type="http://schemas.openxmlformats.org/officeDocument/2006/relationships/image" Target="../media/image239.png"/><Relationship Id="rId4" Type="http://schemas.openxmlformats.org/officeDocument/2006/relationships/notesSlide" Target="../notesSlides/notesSlide6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5.mov"/><Relationship Id="rId1" Type="http://schemas.microsoft.com/office/2007/relationships/media" Target="../media/media5.mov"/><Relationship Id="rId5" Type="http://schemas.openxmlformats.org/officeDocument/2006/relationships/image" Target="../media/image240.png"/><Relationship Id="rId4" Type="http://schemas.openxmlformats.org/officeDocument/2006/relationships/notesSlide" Target="../notesSlides/notesSlide6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6.mov"/><Relationship Id="rId1" Type="http://schemas.microsoft.com/office/2007/relationships/media" Target="../media/media6.mov"/><Relationship Id="rId5" Type="http://schemas.openxmlformats.org/officeDocument/2006/relationships/image" Target="../media/image241.png"/><Relationship Id="rId4" Type="http://schemas.openxmlformats.org/officeDocument/2006/relationships/notesSlide" Target="../notesSlides/notesSlide6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7.mov"/><Relationship Id="rId1" Type="http://schemas.microsoft.com/office/2007/relationships/media" Target="../media/media7.mov"/><Relationship Id="rId5" Type="http://schemas.openxmlformats.org/officeDocument/2006/relationships/image" Target="../media/image242.png"/><Relationship Id="rId4" Type="http://schemas.openxmlformats.org/officeDocument/2006/relationships/notesSlide" Target="../notesSlides/notesSlide6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8.mov"/><Relationship Id="rId1" Type="http://schemas.microsoft.com/office/2007/relationships/media" Target="../media/media8.mov"/><Relationship Id="rId5" Type="http://schemas.openxmlformats.org/officeDocument/2006/relationships/image" Target="../media/image243.png"/><Relationship Id="rId4" Type="http://schemas.openxmlformats.org/officeDocument/2006/relationships/notesSlide" Target="../notesSlides/notesSlide6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49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8.jpg"/><Relationship Id="rId5" Type="http://schemas.openxmlformats.org/officeDocument/2006/relationships/image" Target="../media/image247.jpg"/><Relationship Id="rId4" Type="http://schemas.openxmlformats.org/officeDocument/2006/relationships/image" Target="../media/image246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258.wmf"/><Relationship Id="rId18" Type="http://schemas.openxmlformats.org/officeDocument/2006/relationships/image" Target="../media/image263.png"/><Relationship Id="rId26" Type="http://schemas.openxmlformats.org/officeDocument/2006/relationships/image" Target="../media/image271.png"/><Relationship Id="rId3" Type="http://schemas.openxmlformats.org/officeDocument/2006/relationships/image" Target="../media/image6.jpg"/><Relationship Id="rId21" Type="http://schemas.openxmlformats.org/officeDocument/2006/relationships/image" Target="../media/image266.png"/><Relationship Id="rId7" Type="http://schemas.openxmlformats.org/officeDocument/2006/relationships/image" Target="../media/image253.png"/><Relationship Id="rId12" Type="http://schemas.openxmlformats.org/officeDocument/2006/relationships/image" Target="../media/image257.wmf"/><Relationship Id="rId17" Type="http://schemas.openxmlformats.org/officeDocument/2006/relationships/image" Target="../media/image262.png"/><Relationship Id="rId25" Type="http://schemas.openxmlformats.org/officeDocument/2006/relationships/image" Target="../media/image270.png"/><Relationship Id="rId2" Type="http://schemas.openxmlformats.org/officeDocument/2006/relationships/notesSlide" Target="../notesSlides/notesSlide73.xml"/><Relationship Id="rId16" Type="http://schemas.openxmlformats.org/officeDocument/2006/relationships/image" Target="../media/image261.png"/><Relationship Id="rId20" Type="http://schemas.openxmlformats.org/officeDocument/2006/relationships/image" Target="../media/image265.png"/><Relationship Id="rId29" Type="http://schemas.openxmlformats.org/officeDocument/2006/relationships/image" Target="../media/image27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2.png"/><Relationship Id="rId11" Type="http://schemas.openxmlformats.org/officeDocument/2006/relationships/image" Target="../media/image256.wmf"/><Relationship Id="rId24" Type="http://schemas.openxmlformats.org/officeDocument/2006/relationships/image" Target="../media/image269.png"/><Relationship Id="rId32" Type="http://schemas.openxmlformats.org/officeDocument/2006/relationships/image" Target="../media/image277.png"/><Relationship Id="rId5" Type="http://schemas.openxmlformats.org/officeDocument/2006/relationships/image" Target="../media/image251.png"/><Relationship Id="rId15" Type="http://schemas.openxmlformats.org/officeDocument/2006/relationships/image" Target="../media/image260.wmf"/><Relationship Id="rId23" Type="http://schemas.openxmlformats.org/officeDocument/2006/relationships/image" Target="../media/image268.png"/><Relationship Id="rId28" Type="http://schemas.openxmlformats.org/officeDocument/2006/relationships/image" Target="../media/image273.png"/><Relationship Id="rId10" Type="http://schemas.openxmlformats.org/officeDocument/2006/relationships/image" Target="../media/image255.wmf"/><Relationship Id="rId19" Type="http://schemas.openxmlformats.org/officeDocument/2006/relationships/image" Target="../media/image264.png"/><Relationship Id="rId31" Type="http://schemas.openxmlformats.org/officeDocument/2006/relationships/image" Target="../media/image276.png"/><Relationship Id="rId4" Type="http://schemas.openxmlformats.org/officeDocument/2006/relationships/image" Target="../media/image250.png"/><Relationship Id="rId9" Type="http://schemas.openxmlformats.org/officeDocument/2006/relationships/image" Target="../media/image254.wmf"/><Relationship Id="rId14" Type="http://schemas.openxmlformats.org/officeDocument/2006/relationships/image" Target="../media/image259.wmf"/><Relationship Id="rId22" Type="http://schemas.openxmlformats.org/officeDocument/2006/relationships/image" Target="../media/image267.png"/><Relationship Id="rId27" Type="http://schemas.openxmlformats.org/officeDocument/2006/relationships/image" Target="../media/image272.png"/><Relationship Id="rId30" Type="http://schemas.openxmlformats.org/officeDocument/2006/relationships/image" Target="../media/image27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9.mov"/><Relationship Id="rId1" Type="http://schemas.microsoft.com/office/2007/relationships/media" Target="../media/media9.mov"/><Relationship Id="rId5" Type="http://schemas.openxmlformats.org/officeDocument/2006/relationships/image" Target="../media/image279.png"/><Relationship Id="rId4" Type="http://schemas.openxmlformats.org/officeDocument/2006/relationships/image" Target="../media/image278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jpg"/><Relationship Id="rId13" Type="http://schemas.openxmlformats.org/officeDocument/2006/relationships/image" Target="../media/image291.jpg"/><Relationship Id="rId3" Type="http://schemas.openxmlformats.org/officeDocument/2006/relationships/image" Target="../media/image281.jpg"/><Relationship Id="rId7" Type="http://schemas.openxmlformats.org/officeDocument/2006/relationships/image" Target="../media/image285.jpg"/><Relationship Id="rId12" Type="http://schemas.openxmlformats.org/officeDocument/2006/relationships/image" Target="../media/image290.jpg"/><Relationship Id="rId17" Type="http://schemas.openxmlformats.org/officeDocument/2006/relationships/image" Target="../media/image295.jpg"/><Relationship Id="rId2" Type="http://schemas.openxmlformats.org/officeDocument/2006/relationships/image" Target="../media/image280.jpg"/><Relationship Id="rId16" Type="http://schemas.openxmlformats.org/officeDocument/2006/relationships/image" Target="../media/image29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4.jpg"/><Relationship Id="rId11" Type="http://schemas.openxmlformats.org/officeDocument/2006/relationships/image" Target="../media/image289.jpg"/><Relationship Id="rId5" Type="http://schemas.openxmlformats.org/officeDocument/2006/relationships/image" Target="../media/image283.jpg"/><Relationship Id="rId15" Type="http://schemas.openxmlformats.org/officeDocument/2006/relationships/image" Target="../media/image293.jpg"/><Relationship Id="rId10" Type="http://schemas.openxmlformats.org/officeDocument/2006/relationships/image" Target="../media/image288.jpg"/><Relationship Id="rId4" Type="http://schemas.openxmlformats.org/officeDocument/2006/relationships/image" Target="../media/image282.jpg"/><Relationship Id="rId9" Type="http://schemas.openxmlformats.org/officeDocument/2006/relationships/image" Target="../media/image287.jpg"/><Relationship Id="rId14" Type="http://schemas.openxmlformats.org/officeDocument/2006/relationships/image" Target="../media/image292.jp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3" Type="http://schemas.openxmlformats.org/officeDocument/2006/relationships/image" Target="../media/image296.png"/><Relationship Id="rId7" Type="http://schemas.openxmlformats.org/officeDocument/2006/relationships/image" Target="../media/image29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8.png"/><Relationship Id="rId5" Type="http://schemas.openxmlformats.org/officeDocument/2006/relationships/image" Target="../media/image297.png"/><Relationship Id="rId4" Type="http://schemas.openxmlformats.org/officeDocument/2006/relationships/image" Target="../media/image5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7" Type="http://schemas.openxmlformats.org/officeDocument/2006/relationships/image" Target="../media/image30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4.png"/><Relationship Id="rId5" Type="http://schemas.openxmlformats.org/officeDocument/2006/relationships/image" Target="../media/image303.png"/><Relationship Id="rId4" Type="http://schemas.openxmlformats.org/officeDocument/2006/relationships/image" Target="../media/image30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9.png"/><Relationship Id="rId5" Type="http://schemas.openxmlformats.org/officeDocument/2006/relationships/image" Target="../media/image308.png"/><Relationship Id="rId4" Type="http://schemas.openxmlformats.org/officeDocument/2006/relationships/image" Target="../media/image30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 dans le cadre des voxels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5" y="1649473"/>
            <a:ext cx="864396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Retirer itérativement des points simples d’un objet.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8488" cy="4186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8136296" cy="41856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 dans le cadre des voxels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5" y="1649473"/>
            <a:ext cx="864396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Deux éléments restent à éclaircir :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47970" y="2892762"/>
            <a:ext cx="8096029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1. Dans quel ordre les points simples sont-ils retirés 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43608" y="4764970"/>
            <a:ext cx="809602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2. Quand la squelettisation s’arrête-t-elle ?</a:t>
            </a:r>
          </a:p>
        </p:txBody>
      </p:sp>
    </p:spTree>
    <p:extLst>
      <p:ext uri="{BB962C8B-B14F-4D97-AF65-F5344CB8AC3E}">
        <p14:creationId xmlns:p14="http://schemas.microsoft.com/office/powerpoint/2010/main" val="100392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6" grpId="1"/>
      <p:bldP spid="12" grpId="0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Ordre de suppression des points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3528" y="1916832"/>
            <a:ext cx="8643966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Il est très souvent préférable d’obtenir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un squelette centré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dans l’objet.</a:t>
            </a: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Pour ce faire, on peut :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42976" y="3573016"/>
            <a:ext cx="8001024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.Utiliser une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carte de distance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pour définir l’ordre de suppression des points (squelettisation séquentielle).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115616" y="5113154"/>
            <a:ext cx="8001024" cy="12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Supprimer des ensembles de points simples simultanément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, afin d’imiter une suppression des points « couche par couche » </a:t>
            </a: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(squelettisation parallèle).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19" name="Picture 18" descr="cer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Picture 19" descr="cercl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" name="Picture 20" descr="cercle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3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Suppression parallèle de points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5" y="1649473"/>
            <a:ext cx="8643966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Retirer plusieurs points simples simultanément d’un objet peut donner un mauvais résultat. </a:t>
            </a:r>
          </a:p>
        </p:txBody>
      </p:sp>
      <p:pic>
        <p:nvPicPr>
          <p:cNvPr id="14" name="Picture 13" descr="exemple_obje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21702" y="3210249"/>
            <a:ext cx="4500594" cy="2653882"/>
          </a:xfrm>
          <a:prstGeom prst="rect">
            <a:avLst/>
          </a:prstGeom>
        </p:spPr>
      </p:pic>
      <p:pic>
        <p:nvPicPr>
          <p:cNvPr id="15" name="Picture 14" descr="pas_simple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21702" y="3210249"/>
            <a:ext cx="4500594" cy="2653882"/>
          </a:xfrm>
          <a:prstGeom prst="rect">
            <a:avLst/>
          </a:prstGeom>
        </p:spPr>
      </p:pic>
      <p:pic>
        <p:nvPicPr>
          <p:cNvPr id="16" name="Picture 15" descr="flech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021453">
            <a:off x="4180291" y="3640079"/>
            <a:ext cx="888587" cy="888587"/>
          </a:xfrm>
          <a:prstGeom prst="rect">
            <a:avLst/>
          </a:prstGeom>
        </p:spPr>
      </p:pic>
      <p:pic>
        <p:nvPicPr>
          <p:cNvPr id="17" name="Picture 16" descr="flech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4784156">
            <a:off x="4176918" y="4565398"/>
            <a:ext cx="888587" cy="88858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3528" y="3573016"/>
            <a:ext cx="8787982" cy="225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(Ronse 1988)</a:t>
            </a:r>
          </a:p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Un ensemble E de points est simple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pour X si :</a:t>
            </a:r>
          </a:p>
          <a:p>
            <a:pPr marL="900000">
              <a:lnSpc>
                <a:spcPts val="2900"/>
              </a:lnSpc>
              <a:spcBef>
                <a:spcPts val="1200"/>
              </a:spcBef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.tous les éléments de E sont des points simples,</a:t>
            </a:r>
          </a:p>
          <a:p>
            <a:pPr marL="900000">
              <a:lnSpc>
                <a:spcPts val="2900"/>
              </a:lnSpc>
              <a:spcBef>
                <a:spcPts val="1200"/>
              </a:spcBef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.et il existe une séquence d’enlèvement de points simples permettant de transformer X en X\E.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992"/>
            <a:ext cx="9144000" cy="265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9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Historique de la squelettisation parallèle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1452602"/>
            <a:ext cx="9061636" cy="464230"/>
            <a:chOff x="46868" y="1800058"/>
            <a:chExt cx="9061636" cy="464230"/>
          </a:xfrm>
        </p:grpSpPr>
        <p:sp>
          <p:nvSpPr>
            <p:cNvPr id="9" name="1960-txt"/>
            <p:cNvSpPr txBox="1">
              <a:spLocks noChangeArrowheads="1"/>
            </p:cNvSpPr>
            <p:nvPr/>
          </p:nvSpPr>
          <p:spPr bwMode="auto">
            <a:xfrm>
              <a:off x="1115616" y="1800058"/>
              <a:ext cx="7992888" cy="46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Premier algorithme de squelettisation directionnel 2d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err="1" smtClean="0">
                  <a:solidFill>
                    <a:schemeClr val="bg1"/>
                  </a:solidFill>
                  <a:latin typeface="Segoe Print" pitchFamily="2" charset="0"/>
                </a:rPr>
                <a:t>Rosenfeld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</a:t>
              </a:r>
            </a:p>
          </p:txBody>
        </p:sp>
        <p:sp>
          <p:nvSpPr>
            <p:cNvPr id="15" name="1960"/>
            <p:cNvSpPr txBox="1"/>
            <p:nvPr/>
          </p:nvSpPr>
          <p:spPr>
            <a:xfrm>
              <a:off x="46868" y="1800058"/>
              <a:ext cx="106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u="sng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1975</a:t>
              </a:r>
              <a:endParaRPr lang="fr-FR" sz="2400" u="sng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6" name="1980" hidden="1"/>
          <p:cNvSpPr txBox="1"/>
          <p:nvPr/>
        </p:nvSpPr>
        <p:spPr>
          <a:xfrm>
            <a:off x="2" y="2636911"/>
            <a:ext cx="91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</a:rPr>
              <a:t>1980</a:t>
            </a:r>
            <a:endParaRPr lang="fr-FR" sz="8000" dirty="0">
              <a:solidFill>
                <a:schemeClr val="bg1"/>
              </a:solidFill>
            </a:endParaRPr>
          </a:p>
        </p:txBody>
      </p:sp>
      <p:sp>
        <p:nvSpPr>
          <p:cNvPr id="17" name="1990" hidden="1"/>
          <p:cNvSpPr txBox="1"/>
          <p:nvPr/>
        </p:nvSpPr>
        <p:spPr>
          <a:xfrm>
            <a:off x="2467" y="2636911"/>
            <a:ext cx="91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</a:rPr>
              <a:t>1990</a:t>
            </a:r>
            <a:endParaRPr lang="fr-FR" sz="800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2293063"/>
            <a:ext cx="9061636" cy="977191"/>
            <a:chOff x="46868" y="2708920"/>
            <a:chExt cx="9061636" cy="977191"/>
          </a:xfrm>
        </p:grpSpPr>
        <p:sp>
          <p:nvSpPr>
            <p:cNvPr id="14" name="1960-txt"/>
            <p:cNvSpPr txBox="1">
              <a:spLocks noChangeArrowheads="1"/>
            </p:cNvSpPr>
            <p:nvPr/>
          </p:nvSpPr>
          <p:spPr bwMode="auto">
            <a:xfrm>
              <a:off x="1115616" y="2708920"/>
              <a:ext cx="7992888" cy="977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Premier algorithme de squelettisation </a:t>
              </a:r>
              <a:r>
                <a:rPr lang="fr-FR" b="1" dirty="0" err="1" smtClean="0">
                  <a:solidFill>
                    <a:schemeClr val="bg1"/>
                  </a:solidFill>
                  <a:latin typeface="Segoe Print" pitchFamily="2" charset="0"/>
                </a:rPr>
                <a:t>fully</a:t>
              </a: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 </a:t>
              </a:r>
              <a:r>
                <a:rPr lang="fr-FR" b="1" dirty="0" err="1" smtClean="0">
                  <a:solidFill>
                    <a:schemeClr val="bg1"/>
                  </a:solidFill>
                  <a:latin typeface="Segoe Print" pitchFamily="2" charset="0"/>
                </a:rPr>
                <a:t>parallel</a:t>
              </a: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 2d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err="1" smtClean="0">
                  <a:solidFill>
                    <a:schemeClr val="bg1"/>
                  </a:solidFill>
                  <a:latin typeface="Segoe Print" pitchFamily="2" charset="0"/>
                </a:rPr>
                <a:t>Pavlidis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</a:t>
              </a:r>
              <a:endParaRPr lang="fr-FR" sz="800" dirty="0">
                <a:solidFill>
                  <a:schemeClr val="bg1"/>
                </a:solidFill>
                <a:latin typeface="Segoe Print" pitchFamily="2" charset="0"/>
              </a:endParaRPr>
            </a:p>
            <a:p>
              <a:pPr>
                <a:lnSpc>
                  <a:spcPts val="4000"/>
                </a:lnSpc>
              </a:pP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Premier algorithme de squelettisation directionnel 3d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err="1" smtClean="0">
                  <a:solidFill>
                    <a:schemeClr val="bg1"/>
                  </a:solidFill>
                  <a:latin typeface="Segoe Print" pitchFamily="2" charset="0"/>
                </a:rPr>
                <a:t>Tsao</a:t>
              </a:r>
              <a:r>
                <a:rPr lang="fr-FR" sz="1600" b="1" dirty="0" smtClean="0">
                  <a:solidFill>
                    <a:schemeClr val="bg1"/>
                  </a:solidFill>
                  <a:latin typeface="Segoe Print" pitchFamily="2" charset="0"/>
                </a:rPr>
                <a:t> &amp; Fu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 </a:t>
              </a:r>
            </a:p>
          </p:txBody>
        </p:sp>
        <p:sp>
          <p:nvSpPr>
            <p:cNvPr id="18" name="1960"/>
            <p:cNvSpPr txBox="1"/>
            <p:nvPr/>
          </p:nvSpPr>
          <p:spPr>
            <a:xfrm>
              <a:off x="46868" y="2708920"/>
              <a:ext cx="106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u="sng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1981</a:t>
              </a:r>
              <a:endParaRPr lang="fr-FR" sz="2400" u="sng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0" y="3646485"/>
            <a:ext cx="9061636" cy="464230"/>
            <a:chOff x="46868" y="1800058"/>
            <a:chExt cx="9061636" cy="464230"/>
          </a:xfrm>
        </p:grpSpPr>
        <p:sp>
          <p:nvSpPr>
            <p:cNvPr id="20" name="1960-txt"/>
            <p:cNvSpPr txBox="1">
              <a:spLocks noChangeArrowheads="1"/>
            </p:cNvSpPr>
            <p:nvPr/>
          </p:nvSpPr>
          <p:spPr bwMode="auto">
            <a:xfrm>
              <a:off x="1115616" y="1800058"/>
              <a:ext cx="7992888" cy="46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Minimal non-</a:t>
              </a:r>
              <a:r>
                <a:rPr lang="fr-FR" b="1" dirty="0" err="1" smtClean="0">
                  <a:solidFill>
                    <a:schemeClr val="bg1"/>
                  </a:solidFill>
                  <a:latin typeface="Segoe Print" pitchFamily="2" charset="0"/>
                </a:rPr>
                <a:t>deletable</a:t>
              </a: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 sets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smtClean="0">
                  <a:solidFill>
                    <a:schemeClr val="bg1"/>
                  </a:solidFill>
                  <a:latin typeface="Segoe Print" pitchFamily="2" charset="0"/>
                </a:rPr>
                <a:t>Ronse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</a:t>
              </a:r>
            </a:p>
          </p:txBody>
        </p:sp>
        <p:sp>
          <p:nvSpPr>
            <p:cNvPr id="21" name="1960"/>
            <p:cNvSpPr txBox="1"/>
            <p:nvPr/>
          </p:nvSpPr>
          <p:spPr>
            <a:xfrm>
              <a:off x="46868" y="1800058"/>
              <a:ext cx="106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u="sng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1988</a:t>
              </a:r>
              <a:endParaRPr lang="fr-FR" sz="2400" u="sng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0" y="4486946"/>
            <a:ext cx="9061636" cy="461665"/>
            <a:chOff x="46868" y="1800058"/>
            <a:chExt cx="9061636" cy="461665"/>
          </a:xfrm>
        </p:grpSpPr>
        <p:sp>
          <p:nvSpPr>
            <p:cNvPr id="23" name="1960-txt"/>
            <p:cNvSpPr txBox="1">
              <a:spLocks noChangeArrowheads="1"/>
            </p:cNvSpPr>
            <p:nvPr/>
          </p:nvSpPr>
          <p:spPr bwMode="auto">
            <a:xfrm>
              <a:off x="1115616" y="1800058"/>
              <a:ext cx="7992888" cy="44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Points P-simples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smtClean="0">
                  <a:solidFill>
                    <a:schemeClr val="bg1"/>
                  </a:solidFill>
                  <a:latin typeface="Segoe Print" pitchFamily="2" charset="0"/>
                </a:rPr>
                <a:t>Bertrand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</a:t>
              </a:r>
            </a:p>
          </p:txBody>
        </p:sp>
        <p:sp>
          <p:nvSpPr>
            <p:cNvPr id="24" name="1960"/>
            <p:cNvSpPr txBox="1"/>
            <p:nvPr/>
          </p:nvSpPr>
          <p:spPr>
            <a:xfrm>
              <a:off x="46868" y="1800058"/>
              <a:ext cx="106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u="sng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1995</a:t>
              </a:r>
              <a:endParaRPr lang="fr-FR" sz="2400" u="sng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0" y="5324842"/>
            <a:ext cx="9061636" cy="464230"/>
            <a:chOff x="46868" y="1800058"/>
            <a:chExt cx="9061636" cy="464230"/>
          </a:xfrm>
        </p:grpSpPr>
        <p:sp>
          <p:nvSpPr>
            <p:cNvPr id="26" name="1960-txt"/>
            <p:cNvSpPr txBox="1">
              <a:spLocks noChangeArrowheads="1"/>
            </p:cNvSpPr>
            <p:nvPr/>
          </p:nvSpPr>
          <p:spPr bwMode="auto">
            <a:xfrm>
              <a:off x="1115616" y="1800058"/>
              <a:ext cx="7992888" cy="46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b="1" dirty="0">
                  <a:solidFill>
                    <a:schemeClr val="bg1"/>
                  </a:solidFill>
                  <a:latin typeface="Segoe Print" pitchFamily="2" charset="0"/>
                </a:rPr>
                <a:t>Premier algorithme de squelettisation </a:t>
              </a:r>
              <a:r>
                <a:rPr lang="fr-FR" b="1" dirty="0" err="1">
                  <a:solidFill>
                    <a:schemeClr val="bg1"/>
                  </a:solidFill>
                  <a:latin typeface="Segoe Print" pitchFamily="2" charset="0"/>
                </a:rPr>
                <a:t>fully</a:t>
              </a:r>
              <a:r>
                <a:rPr lang="fr-FR" b="1" dirty="0">
                  <a:solidFill>
                    <a:schemeClr val="bg1"/>
                  </a:solidFill>
                  <a:latin typeface="Segoe Print" pitchFamily="2" charset="0"/>
                </a:rPr>
                <a:t> </a:t>
              </a:r>
              <a:r>
                <a:rPr lang="fr-FR" b="1" dirty="0" err="1">
                  <a:solidFill>
                    <a:schemeClr val="bg1"/>
                  </a:solidFill>
                  <a:latin typeface="Segoe Print" pitchFamily="2" charset="0"/>
                </a:rPr>
                <a:t>parallel</a:t>
              </a:r>
              <a:r>
                <a:rPr lang="fr-FR" b="1" dirty="0">
                  <a:solidFill>
                    <a:schemeClr val="bg1"/>
                  </a:solidFill>
                  <a:latin typeface="Segoe Print" pitchFamily="2" charset="0"/>
                </a:rPr>
                <a:t> </a:t>
              </a: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3d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err="1" smtClean="0">
                  <a:solidFill>
                    <a:schemeClr val="bg1"/>
                  </a:solidFill>
                  <a:latin typeface="Segoe Print" pitchFamily="2" charset="0"/>
                </a:rPr>
                <a:t>Manzanera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</a:t>
              </a:r>
            </a:p>
          </p:txBody>
        </p:sp>
        <p:sp>
          <p:nvSpPr>
            <p:cNvPr id="27" name="1960"/>
            <p:cNvSpPr txBox="1"/>
            <p:nvPr/>
          </p:nvSpPr>
          <p:spPr>
            <a:xfrm>
              <a:off x="46868" y="1800058"/>
              <a:ext cx="106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u="sng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1999</a:t>
              </a:r>
              <a:endParaRPr lang="fr-FR" sz="2400" u="sng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6868" y="6165304"/>
            <a:ext cx="9061636" cy="464230"/>
            <a:chOff x="46868" y="1800058"/>
            <a:chExt cx="9061636" cy="464230"/>
          </a:xfrm>
        </p:grpSpPr>
        <p:sp>
          <p:nvSpPr>
            <p:cNvPr id="29" name="1960-txt"/>
            <p:cNvSpPr txBox="1">
              <a:spLocks noChangeArrowheads="1"/>
            </p:cNvSpPr>
            <p:nvPr/>
          </p:nvSpPr>
          <p:spPr bwMode="auto">
            <a:xfrm>
              <a:off x="1115616" y="1800058"/>
              <a:ext cx="7992888" cy="46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b="1" dirty="0" smtClean="0">
                  <a:solidFill>
                    <a:schemeClr val="bg1"/>
                  </a:solidFill>
                  <a:latin typeface="Segoe Print" pitchFamily="2" charset="0"/>
                </a:rPr>
                <a:t>Noyaux critiques 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(</a:t>
              </a:r>
              <a:r>
                <a:rPr lang="fr-FR" sz="1600" b="1" dirty="0" smtClean="0">
                  <a:solidFill>
                    <a:schemeClr val="bg1"/>
                  </a:solidFill>
                  <a:latin typeface="Segoe Print" pitchFamily="2" charset="0"/>
                </a:rPr>
                <a:t>Bertrand</a:t>
              </a:r>
              <a:r>
                <a:rPr lang="fr-FR" sz="1600" dirty="0" smtClean="0">
                  <a:solidFill>
                    <a:schemeClr val="bg1"/>
                  </a:solidFill>
                  <a:latin typeface="Segoe Print" pitchFamily="2" charset="0"/>
                </a:rPr>
                <a:t>)</a:t>
              </a:r>
            </a:p>
          </p:txBody>
        </p:sp>
        <p:sp>
          <p:nvSpPr>
            <p:cNvPr id="30" name="1960"/>
            <p:cNvSpPr txBox="1"/>
            <p:nvPr/>
          </p:nvSpPr>
          <p:spPr>
            <a:xfrm>
              <a:off x="46868" y="1800058"/>
              <a:ext cx="106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u="sng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2007</a:t>
              </a:r>
              <a:endParaRPr lang="fr-FR" sz="2400" u="sng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908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 dans le cadre des voxels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5" y="1649473"/>
            <a:ext cx="864396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Deux éléments restent à éclaircir :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47970" y="2892762"/>
            <a:ext cx="8096029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1. Dans quel ordre les points simples sont-ils retirés 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43608" y="4764970"/>
            <a:ext cx="809602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2. Quand la squelettisation s’arrête-t-elle 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77" y="2852936"/>
            <a:ext cx="582315" cy="582315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76927" y="5301208"/>
            <a:ext cx="7515553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Comment conserver l’aspect géométrique de l’objet dans le squelette ?</a:t>
            </a:r>
          </a:p>
        </p:txBody>
      </p:sp>
    </p:spTree>
    <p:extLst>
      <p:ext uri="{BB962C8B-B14F-4D97-AF65-F5344CB8AC3E}">
        <p14:creationId xmlns:p14="http://schemas.microsoft.com/office/powerpoint/2010/main" val="27903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Préserver l’aspect visuel de l’objet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496" y="1332311"/>
            <a:ext cx="9108505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Il est souvent intéressant d’obtenir un squelette ressemblant à l’objet.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935517"/>
            <a:ext cx="1605625" cy="4231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935517"/>
            <a:ext cx="1605625" cy="423169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7" y="1935517"/>
            <a:ext cx="1605625" cy="423169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935517"/>
            <a:ext cx="1605625" cy="4231693"/>
          </a:xfrm>
          <a:prstGeom prst="rect">
            <a:avLst/>
          </a:prstGeom>
        </p:spPr>
      </p:pic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79512" y="6237312"/>
            <a:ext cx="12961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Objet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original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83768" y="6237312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Noyau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homotopique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982599" y="6237312"/>
            <a:ext cx="17496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Squelette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+ géométrie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020272" y="6237312"/>
            <a:ext cx="2376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Squelette + ‘trop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de géométrie’</a:t>
            </a:r>
          </a:p>
        </p:txBody>
      </p:sp>
    </p:spTree>
    <p:extLst>
      <p:ext uri="{BB962C8B-B14F-4D97-AF65-F5344CB8AC3E}">
        <p14:creationId xmlns:p14="http://schemas.microsoft.com/office/powerpoint/2010/main" val="144603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40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Préserver l’aspect visuel de l’objet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935517"/>
            <a:ext cx="1605625" cy="4231693"/>
          </a:xfrm>
          <a:prstGeom prst="rect">
            <a:avLst/>
          </a:prstGeom>
        </p:spPr>
      </p:pic>
      <p:pic>
        <p:nvPicPr>
          <p:cNvPr id="5" name="Picture 4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935517"/>
            <a:ext cx="1605625" cy="4231693"/>
          </a:xfrm>
          <a:prstGeom prst="rect">
            <a:avLst/>
          </a:prstGeom>
        </p:spPr>
      </p:pic>
      <p:pic>
        <p:nvPicPr>
          <p:cNvPr id="24" name="Picture 23" hidden="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7" y="1935517"/>
            <a:ext cx="1605625" cy="4231693"/>
          </a:xfrm>
          <a:prstGeom prst="rect">
            <a:avLst/>
          </a:prstGeom>
        </p:spPr>
      </p:pic>
      <p:pic>
        <p:nvPicPr>
          <p:cNvPr id="25" name="Picture 24" hidden="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935517"/>
            <a:ext cx="1605625" cy="4231693"/>
          </a:xfrm>
          <a:prstGeom prst="rect">
            <a:avLst/>
          </a:prstGeom>
        </p:spPr>
      </p:pic>
      <p:sp>
        <p:nvSpPr>
          <p:cNvPr id="35" name="TextBox 34" hidden="1"/>
          <p:cNvSpPr txBox="1">
            <a:spLocks noChangeArrowheads="1"/>
          </p:cNvSpPr>
          <p:nvPr/>
        </p:nvSpPr>
        <p:spPr bwMode="auto">
          <a:xfrm>
            <a:off x="179512" y="6237312"/>
            <a:ext cx="12961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Objet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original</a:t>
            </a:r>
          </a:p>
        </p:txBody>
      </p:sp>
      <p:sp>
        <p:nvSpPr>
          <p:cNvPr id="40" name="TextBox 39" hidden="1"/>
          <p:cNvSpPr txBox="1">
            <a:spLocks noChangeArrowheads="1"/>
          </p:cNvSpPr>
          <p:nvPr/>
        </p:nvSpPr>
        <p:spPr bwMode="auto">
          <a:xfrm>
            <a:off x="2483768" y="6237312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Noyau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homotopique</a:t>
            </a:r>
          </a:p>
        </p:txBody>
      </p:sp>
      <p:sp>
        <p:nvSpPr>
          <p:cNvPr id="42" name="TextBox 41" hidden="1"/>
          <p:cNvSpPr txBox="1">
            <a:spLocks noChangeArrowheads="1"/>
          </p:cNvSpPr>
          <p:nvPr/>
        </p:nvSpPr>
        <p:spPr bwMode="auto">
          <a:xfrm>
            <a:off x="4982599" y="6237312"/>
            <a:ext cx="17496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Squelette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+ géométrie</a:t>
            </a:r>
          </a:p>
        </p:txBody>
      </p:sp>
      <p:sp>
        <p:nvSpPr>
          <p:cNvPr id="43" name="TextBox 42" hidden="1"/>
          <p:cNvSpPr txBox="1">
            <a:spLocks noChangeArrowheads="1"/>
          </p:cNvSpPr>
          <p:nvPr/>
        </p:nvSpPr>
        <p:spPr bwMode="auto">
          <a:xfrm>
            <a:off x="7092280" y="6237312"/>
            <a:ext cx="2376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Squelette + trop</a:t>
            </a:r>
          </a:p>
          <a:p>
            <a:pPr algn="ctr"/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de géométrie</a:t>
            </a:r>
          </a:p>
        </p:txBody>
      </p:sp>
      <p:pic>
        <p:nvPicPr>
          <p:cNvPr id="2" name="Obj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852936"/>
            <a:ext cx="4449384" cy="2309442"/>
          </a:xfrm>
          <a:prstGeom prst="rect">
            <a:avLst/>
          </a:prstGeom>
        </p:spPr>
      </p:pic>
      <p:pic>
        <p:nvPicPr>
          <p:cNvPr id="3" name="Obj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120" y="2852936"/>
            <a:ext cx="4449384" cy="2309442"/>
          </a:xfrm>
          <a:prstGeom prst="rect">
            <a:avLst/>
          </a:prstGeom>
        </p:spPr>
      </p:pic>
      <p:pic>
        <p:nvPicPr>
          <p:cNvPr id="7" name="Skel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852936"/>
            <a:ext cx="4449384" cy="2309442"/>
          </a:xfrm>
          <a:prstGeom prst="rect">
            <a:avLst/>
          </a:prstGeom>
        </p:spPr>
      </p:pic>
      <p:pic>
        <p:nvPicPr>
          <p:cNvPr id="9" name="Skel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120" y="2852936"/>
            <a:ext cx="4449384" cy="2309442"/>
          </a:xfrm>
          <a:prstGeom prst="rect">
            <a:avLst/>
          </a:prstGeom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9512" y="1556792"/>
            <a:ext cx="885999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La préservation de l’aspect visuel est un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problème difficile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, car la transformation qui associe à un objet son squelette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n’est pas continu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e.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53023" y="5805264"/>
            <a:ext cx="8712968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 peu de bruit sur l’objet peut apporter beaucoup de bruit sur son squelette.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2" grpId="0"/>
      <p:bldP spid="43" grpId="0"/>
      <p:bldP spid="16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Sauver les apparences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34" y="1988840"/>
            <a:ext cx="8643966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Comment obtenir un squelette qui ressemble à l’objet de départ 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2976" y="2996952"/>
            <a:ext cx="8001024" cy="118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2900"/>
              </a:lnSpc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Utiliser un sous-ensemble de points que l’on se refusera de retirer pendant la squelettisation.</a:t>
            </a:r>
          </a:p>
          <a:p>
            <a:pPr marL="342900" indent="-342900"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	(axe médian filtré, lambda-</a:t>
            </a: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medial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axis filtré, ...)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42976" y="5013176"/>
            <a:ext cx="8001024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2900"/>
              </a:lnSpc>
              <a:buFont typeface="+mj-lt"/>
              <a:buAutoNum type="arabicPeriod" startAt="2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Reconnaître, pendant la squelettisation, les points d’intérêts et les conserver (point de courbe, surface, ...).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13" name="Picture 12" descr="blac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fish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57166"/>
            <a:ext cx="6349207" cy="6349207"/>
          </a:xfrm>
          <a:prstGeom prst="rect">
            <a:avLst/>
          </a:prstGeom>
        </p:spPr>
      </p:pic>
      <p:pic>
        <p:nvPicPr>
          <p:cNvPr id="19" name="Picture 18" descr="fish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4480" y="357166"/>
            <a:ext cx="6349207" cy="6349207"/>
          </a:xfrm>
          <a:prstGeom prst="rect">
            <a:avLst/>
          </a:prstGeom>
        </p:spPr>
      </p:pic>
      <p:pic>
        <p:nvPicPr>
          <p:cNvPr id="21" name="Picture 20" descr="tub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Picture 21" descr="tube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Picture 22" descr="tube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78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Ce qu’apporte ce travail ...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7504" y="1628800"/>
            <a:ext cx="864396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Dans cette présentation, nous allons proposer :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3528" y="2492896"/>
            <a:ext cx="8784976" cy="418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2900"/>
              </a:lnSpc>
              <a:buFontTx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nouvel axe médian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avec de bonnes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propriétés de stabilité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au bruit</a:t>
            </a:r>
          </a:p>
          <a:p>
            <a:pPr marL="342900" indent="-342900">
              <a:lnSpc>
                <a:spcPts val="2900"/>
              </a:lnSpc>
              <a:buFontTx/>
              <a:buAutoNum type="arabicPeriod"/>
            </a:pP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  <a:p>
            <a:pPr marL="342900" indent="-342900">
              <a:lnSpc>
                <a:spcPts val="2900"/>
              </a:lnSpc>
              <a:buFontTx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 </a:t>
            </a: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cadre de travail permettant d’obtenir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une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décomposition</a:t>
            </a:r>
            <a:r>
              <a:rPr lang="fr-FR" b="1" dirty="0">
                <a:solidFill>
                  <a:schemeClr val="bg1"/>
                </a:solidFill>
                <a:latin typeface="Segoe Print" pitchFamily="2" charset="0"/>
              </a:rPr>
              <a:t> 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robuste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des </a:t>
            </a: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squelettes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</a:p>
          <a:p>
            <a:pPr marL="342900" indent="-342900">
              <a:lnSpc>
                <a:spcPts val="2900"/>
              </a:lnSpc>
              <a:buAutoNum type="arabicPeriod"/>
            </a:pP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  <a:p>
            <a:pPr marL="342900" indent="-342900">
              <a:lnSpc>
                <a:spcPts val="2900"/>
              </a:lnSpc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nouvel algorithme de squelettisation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parallèle, </a:t>
            </a:r>
          </a:p>
          <a:p>
            <a:pPr marL="342900" indent="-342900">
              <a:lnSpc>
                <a:spcPts val="2900"/>
              </a:lnSpc>
              <a:buAutoNum type="arabicPeriod"/>
            </a:pP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  <a:p>
            <a:pPr marL="342900" indent="-342900">
              <a:lnSpc>
                <a:spcPts val="2900"/>
              </a:lnSpc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avec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préservation de l’aspect géométrique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de l’objet initial, sans paramètre de filtrage à régler,</a:t>
            </a:r>
          </a:p>
          <a:p>
            <a:pPr marL="342900" indent="-342900">
              <a:lnSpc>
                <a:spcPts val="2900"/>
              </a:lnSpc>
              <a:buAutoNum type="arabicPeriod"/>
            </a:pP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  <a:p>
            <a:pPr marL="342900" indent="-342900">
              <a:lnSpc>
                <a:spcPts val="2900"/>
              </a:lnSpc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et possédant certaines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garanties sur la finesse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du résultat.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785794"/>
            <a:ext cx="8676455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Introduction à la squelettisation dans les voxels 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7544" y="2014614"/>
            <a:ext cx="8676455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Le </a:t>
            </a:r>
            <a:r>
              <a:rPr lang="el-G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λ</a:t>
            </a:r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 axe médian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7544" y="3243434"/>
            <a:ext cx="8676455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Le cadre des complexes cubiques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544" y="4472254"/>
            <a:ext cx="8676455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La squelettisation dans les complexes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7544" y="5701074"/>
            <a:ext cx="8676455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Segoe Print" pitchFamily="2" charset="0"/>
              </a:rPr>
              <a:t>Résultats &amp; Conclusion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796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L’axe médian euclidien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571612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Soit un objet X, l’axe médian euclidien de X est l’ensemble des points de X qui sont centre d’une boule maximale de X.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714620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A un point de l’axe médian, on peut associer le rayon de la boule maximale.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6012831"/>
            <a:ext cx="8429684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Les points de l’axe médian peuvent être filtrés selon ce critère.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9" name="Picture 8" descr="chalk_schem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3071810"/>
            <a:ext cx="4024225" cy="3178800"/>
          </a:xfrm>
          <a:prstGeom prst="rect">
            <a:avLst/>
          </a:prstGeom>
        </p:spPr>
      </p:pic>
      <p:pic>
        <p:nvPicPr>
          <p:cNvPr id="11" name="Picture 10" descr="chalk_schem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071810"/>
            <a:ext cx="4024225" cy="3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71533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571612"/>
            <a:ext cx="8643966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Soit un objet X et un point m de X, la projection de m sur X est l’ensemble des points du complémentaire de X qui sont les plus proches de m ou de l’un de ses voisins.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878626"/>
            <a:ext cx="8429684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A chaque point m de X, on associe le rayon de la plus petite boule contenant la projection étendue de m</a:t>
            </a: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sur X.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037401"/>
            <a:ext cx="8643966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</a:t>
            </a: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Les points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du lambda axe médian discret peuvent </a:t>
            </a: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être filtrés selon ce critère.</a:t>
            </a:r>
          </a:p>
          <a:p>
            <a:pPr>
              <a:lnSpc>
                <a:spcPts val="2900"/>
              </a:lnSpc>
            </a:pP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8" name="Picture 7" descr="chalk_schem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3071810"/>
            <a:ext cx="4160123" cy="3286148"/>
          </a:xfrm>
          <a:prstGeom prst="rect">
            <a:avLst/>
          </a:prstGeom>
        </p:spPr>
      </p:pic>
      <p:pic>
        <p:nvPicPr>
          <p:cNvPr id="11" name="Picture 10" descr="chalk_scheme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3071810"/>
            <a:ext cx="4160949" cy="3286800"/>
          </a:xfrm>
          <a:prstGeom prst="rect">
            <a:avLst/>
          </a:prstGeom>
        </p:spPr>
      </p:pic>
      <p:pic>
        <p:nvPicPr>
          <p:cNvPr id="12" name="Picture 11" descr="chalk_scheme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39443" y="2951014"/>
            <a:ext cx="4466794" cy="35283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785794"/>
            <a:ext cx="9144000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 lambda axe médian discret (DLMA)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28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an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642918"/>
            <a:ext cx="4385930" cy="6858000"/>
          </a:xfrm>
          <a:prstGeom prst="rect">
            <a:avLst/>
          </a:prstGeom>
        </p:spPr>
      </p:pic>
      <p:pic>
        <p:nvPicPr>
          <p:cNvPr id="5" name="Picture 4" descr="hand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642918"/>
            <a:ext cx="4385930" cy="6858000"/>
          </a:xfrm>
          <a:prstGeom prst="rect">
            <a:avLst/>
          </a:prstGeom>
        </p:spPr>
      </p:pic>
      <p:pic>
        <p:nvPicPr>
          <p:cNvPr id="6" name="Picture 5" descr="hand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642918"/>
            <a:ext cx="4385930" cy="6858000"/>
          </a:xfrm>
          <a:prstGeom prst="rect">
            <a:avLst/>
          </a:prstGeom>
        </p:spPr>
      </p:pic>
      <p:pic>
        <p:nvPicPr>
          <p:cNvPr id="7" name="Picture 6" descr="hand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642918"/>
            <a:ext cx="4385930" cy="6858000"/>
          </a:xfrm>
          <a:prstGeom prst="rect">
            <a:avLst/>
          </a:prstGeom>
        </p:spPr>
      </p:pic>
      <p:pic>
        <p:nvPicPr>
          <p:cNvPr id="8" name="Picture 7" descr="hand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642918"/>
            <a:ext cx="4385930" cy="6858000"/>
          </a:xfrm>
          <a:prstGeom prst="rect">
            <a:avLst/>
          </a:prstGeom>
        </p:spPr>
      </p:pic>
      <p:pic>
        <p:nvPicPr>
          <p:cNvPr id="9" name="Picture 8" descr="hand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0" y="642918"/>
            <a:ext cx="438593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20" y="3143248"/>
            <a:ext cx="8429684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La fonction DLMA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3143248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La fonction DLMA</a:t>
            </a:r>
          </a:p>
          <a:p>
            <a:pPr>
              <a:lnSpc>
                <a:spcPts val="2900"/>
              </a:lnSpc>
            </a:pP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seuillée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à 10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3143248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La fonction DLMA</a:t>
            </a:r>
          </a:p>
          <a:p>
            <a:pPr>
              <a:lnSpc>
                <a:spcPts val="2900"/>
              </a:lnSpc>
            </a:pP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seuillée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à 11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3143248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La fonction DLMA</a:t>
            </a:r>
          </a:p>
          <a:p>
            <a:pPr>
              <a:lnSpc>
                <a:spcPts val="2900"/>
              </a:lnSpc>
            </a:pP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seuillée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à 12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3143248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La fonction DLMA</a:t>
            </a:r>
          </a:p>
          <a:p>
            <a:pPr>
              <a:lnSpc>
                <a:spcPts val="2900"/>
              </a:lnSpc>
            </a:pP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seuillée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à 13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 lambda axe médian discret (DLMA)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5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6682" y="1652303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Dans le cadre continu, le lambda axe médian est stable par rapport aux déformations de contour de l’objet 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Chazal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 &amp; 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Lieutier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, 2005)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059933"/>
            <a:ext cx="8429684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 Nous avons expérimentalement montré qu’il possédait de bonnes propriétés de stabilité aux déformations de contour dans le cadre discret.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4509120"/>
            <a:ext cx="7884368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Pour ce faire, nous avons comparé le DLMA avec le « </a:t>
            </a:r>
            <a:r>
              <a:rPr lang="fr-FR" sz="1600" dirty="0" err="1" smtClean="0">
                <a:solidFill>
                  <a:schemeClr val="bg1"/>
                </a:solidFill>
                <a:latin typeface="Segoe Print" pitchFamily="2" charset="0"/>
              </a:rPr>
              <a:t>integer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fr-FR" sz="1600" dirty="0" err="1" smtClean="0">
                <a:solidFill>
                  <a:schemeClr val="bg1"/>
                </a:solidFill>
                <a:latin typeface="Segoe Print" pitchFamily="2" charset="0"/>
              </a:rPr>
              <a:t>medial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axis » 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Hesselink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 &amp; 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Roerdink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, 2008)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et l’axe médian Euclidien.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5605353"/>
            <a:ext cx="7884368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Nous filtrons les trois axes médians afin d’obtenir le même taux de reconstruction de l’objet initial à partir de l’axe et de la transformée de distance inverse.</a:t>
            </a:r>
            <a:endParaRPr lang="fr-FR" sz="16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 lambda axe médian : des propriétés intéressantes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41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otation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4666403"/>
            <a:ext cx="2593594" cy="2048721"/>
          </a:xfrm>
          <a:prstGeom prst="rect">
            <a:avLst/>
          </a:prstGeom>
        </p:spPr>
      </p:pic>
      <p:pic>
        <p:nvPicPr>
          <p:cNvPr id="6" name="Picture 5" descr="rotation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1428736"/>
            <a:ext cx="2593594" cy="2048721"/>
          </a:xfrm>
          <a:prstGeom prst="rect">
            <a:avLst/>
          </a:prstGeom>
        </p:spPr>
      </p:pic>
      <p:pic>
        <p:nvPicPr>
          <p:cNvPr id="7" name="Picture 6" descr="rotation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4666403"/>
            <a:ext cx="2593594" cy="2048721"/>
          </a:xfrm>
          <a:prstGeom prst="rect">
            <a:avLst/>
          </a:prstGeom>
        </p:spPr>
      </p:pic>
      <p:pic>
        <p:nvPicPr>
          <p:cNvPr id="8" name="Picture 7" descr="rotation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1428736"/>
            <a:ext cx="2593594" cy="2048721"/>
          </a:xfrm>
          <a:prstGeom prst="rect">
            <a:avLst/>
          </a:prstGeom>
        </p:spPr>
      </p:pic>
      <p:pic>
        <p:nvPicPr>
          <p:cNvPr id="10" name="Picture 9" descr="rotation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14346" y="2786058"/>
            <a:ext cx="2593187" cy="2048400"/>
          </a:xfrm>
          <a:prstGeom prst="rect">
            <a:avLst/>
          </a:prstGeom>
        </p:spPr>
      </p:pic>
      <p:pic>
        <p:nvPicPr>
          <p:cNvPr id="11" name="Picture 10" descr="f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43042" y="2143116"/>
            <a:ext cx="1575223" cy="1244294"/>
          </a:xfrm>
          <a:prstGeom prst="rect">
            <a:avLst/>
          </a:prstGeom>
        </p:spPr>
      </p:pic>
      <p:pic>
        <p:nvPicPr>
          <p:cNvPr id="12" name="Picture 11" descr="f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V="1">
            <a:off x="1428728" y="4286256"/>
            <a:ext cx="1575223" cy="1317950"/>
          </a:xfrm>
          <a:prstGeom prst="rect">
            <a:avLst/>
          </a:prstGeom>
        </p:spPr>
      </p:pic>
      <p:pic>
        <p:nvPicPr>
          <p:cNvPr id="13" name="Picture 12" descr="f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6248" y="1714488"/>
            <a:ext cx="1936973" cy="1530046"/>
          </a:xfrm>
          <a:prstGeom prst="rect">
            <a:avLst/>
          </a:prstGeom>
        </p:spPr>
      </p:pic>
      <p:pic>
        <p:nvPicPr>
          <p:cNvPr id="14" name="Picture 13" descr="f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43372" y="4786322"/>
            <a:ext cx="1936973" cy="1530046"/>
          </a:xfrm>
          <a:prstGeom prst="rect">
            <a:avLst/>
          </a:prstGeom>
        </p:spPr>
      </p:pic>
      <p:pic>
        <p:nvPicPr>
          <p:cNvPr id="15" name="Picture 14" descr="f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2571744"/>
            <a:ext cx="2879346" cy="227444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2071678"/>
            <a:ext cx="242889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Calculer l’axe médian</a:t>
            </a:r>
          </a:p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filtré</a:t>
            </a:r>
            <a:endParaRPr lang="fr-FR" sz="14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6182" y="5357826"/>
            <a:ext cx="242889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Calculer l’axe</a:t>
            </a:r>
          </a:p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médian filtré</a:t>
            </a:r>
            <a:endParaRPr lang="fr-FR" sz="14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6182" y="1800786"/>
            <a:ext cx="242889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Effectuer une</a:t>
            </a:r>
          </a:p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rotation</a:t>
            </a:r>
            <a:endParaRPr lang="fr-FR" sz="14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5072074"/>
            <a:ext cx="242889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Effectuer une</a:t>
            </a:r>
          </a:p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rotation</a:t>
            </a:r>
            <a:endParaRPr lang="fr-FR" sz="14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0152" y="3500438"/>
            <a:ext cx="242889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Evaluer la</a:t>
            </a:r>
          </a:p>
          <a:p>
            <a:pPr algn="ctr">
              <a:lnSpc>
                <a:spcPts val="2900"/>
              </a:lnSpc>
            </a:pPr>
            <a:r>
              <a:rPr lang="fr-FR" sz="1400" dirty="0" smtClean="0">
                <a:solidFill>
                  <a:schemeClr val="bg1"/>
                </a:solidFill>
                <a:latin typeface="Segoe Print" pitchFamily="2" charset="0"/>
              </a:rPr>
              <a:t>différence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Méthodologie de comparaison des axes médians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07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Résultats de la comparaison des axes (3d)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9708"/>
            <a:ext cx="9144000" cy="53578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849"/>
            <a:ext cx="9144000" cy="537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7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if_b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42974" y="892959"/>
            <a:ext cx="10072790" cy="5536437"/>
          </a:xfrm>
          <a:prstGeom prst="rect">
            <a:avLst/>
          </a:prstGeom>
        </p:spPr>
      </p:pic>
      <p:pic>
        <p:nvPicPr>
          <p:cNvPr id="13" name="Picture 12" descr="cylindre_deform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625191"/>
            <a:ext cx="3214710" cy="40183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Résultats de la comparaison des axes (3d)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8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if_bck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684584" y="875844"/>
            <a:ext cx="10072790" cy="5536437"/>
          </a:xfrm>
          <a:prstGeom prst="rect">
            <a:avLst/>
          </a:prstGeom>
        </p:spPr>
      </p:pic>
      <p:pic>
        <p:nvPicPr>
          <p:cNvPr id="2" name="cylindr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1753385"/>
            <a:ext cx="8208912" cy="36918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5786454"/>
            <a:ext cx="2714676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rgbClr val="FFAFAF"/>
                </a:solidFill>
                <a:latin typeface="Segoe Print" pitchFamily="2" charset="0"/>
              </a:rPr>
              <a:t>Axe médian Euclidien</a:t>
            </a:r>
            <a:endParaRPr lang="fr-FR" b="1" dirty="0">
              <a:solidFill>
                <a:srgbClr val="FFAFAF"/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5786454"/>
            <a:ext cx="2586018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Segoe Print" pitchFamily="2" charset="0"/>
              </a:rPr>
              <a:t>Integer</a:t>
            </a:r>
            <a:r>
              <a:rPr lang="fr-FR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Segoe Print" pitchFamily="2" charset="0"/>
              </a:rPr>
              <a:t>medial</a:t>
            </a:r>
            <a:r>
              <a:rPr lang="fr-FR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Segoe Print" pitchFamily="2" charset="0"/>
              </a:rPr>
              <a:t> axis</a:t>
            </a:r>
            <a:endParaRPr lang="fr-FR" b="1" dirty="0">
              <a:solidFill>
                <a:schemeClr val="tx2">
                  <a:lumMod val="40000"/>
                  <a:lumOff val="60000"/>
                </a:schemeClr>
              </a:solidFill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3318" y="5786454"/>
            <a:ext cx="1555106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DLMA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6417495"/>
            <a:ext cx="8429684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Taux de reconstruction : 95%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Résultats de la comparaison des axes (3d)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7800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428736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Nous effectuons une squelettisation contrainte de conserver les points du lambda axe médian </a:t>
            </a: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seuillé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5" name="Picture 4" descr="fert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142984"/>
            <a:ext cx="6016255" cy="5827295"/>
          </a:xfrm>
          <a:prstGeom prst="rect">
            <a:avLst/>
          </a:prstGeom>
        </p:spPr>
      </p:pic>
      <p:pic>
        <p:nvPicPr>
          <p:cNvPr id="8" name="Picture 7" descr="fer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142984"/>
            <a:ext cx="6016255" cy="58272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06" y="3210503"/>
            <a:ext cx="8429684" cy="43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DLMA </a:t>
            </a:r>
            <a:r>
              <a:rPr lang="fr-FR" sz="1600" dirty="0" err="1" smtClean="0">
                <a:solidFill>
                  <a:schemeClr val="bg1"/>
                </a:solidFill>
                <a:latin typeface="Segoe Print" pitchFamily="2" charset="0"/>
              </a:rPr>
              <a:t>seuillé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à 15</a:t>
            </a:r>
            <a:endParaRPr lang="fr-FR" sz="1600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7" name="Picture 6" descr="handbis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1140660"/>
            <a:ext cx="4429156" cy="6329219"/>
          </a:xfrm>
          <a:prstGeom prst="rect">
            <a:avLst/>
          </a:prstGeom>
        </p:spPr>
      </p:pic>
      <p:pic>
        <p:nvPicPr>
          <p:cNvPr id="10" name="Picture 9" descr="handbis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142984"/>
            <a:ext cx="4428863" cy="6328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406" y="3214686"/>
            <a:ext cx="8429684" cy="43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DLMA </a:t>
            </a:r>
            <a:r>
              <a:rPr lang="fr-FR" sz="1600" dirty="0" err="1" smtClean="0">
                <a:solidFill>
                  <a:schemeClr val="bg1"/>
                </a:solidFill>
                <a:latin typeface="Segoe Print" pitchFamily="2" charset="0"/>
              </a:rPr>
              <a:t>seuillé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à 12</a:t>
            </a:r>
            <a:endParaRPr lang="fr-FR" sz="16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 avec le lambda axe médian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77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 lambda axe médian discret - Conclusion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628800"/>
            <a:ext cx="8429684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.Nous avons proposé une version discrète du lambda axe médian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733205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.Nous avons expérimentalement montré sa bonne stabilité par rapport aux petites perturbations de contour.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233231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.Nous avons étudié la façon d’effectuer un amincissement homotopique contraint par le lambda axe médian (fonction de priorité).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7392" y="5733256"/>
            <a:ext cx="8429684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.Nous avons proposé le lambda’ axe médian, qui possède aussi une bonne stabilité au bruit, et peut être calculé en temps linéaire.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75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2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ar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3857628"/>
            <a:ext cx="795528" cy="679327"/>
          </a:xfrm>
          <a:prstGeom prst="rect">
            <a:avLst/>
          </a:prstGeom>
        </p:spPr>
      </p:pic>
      <p:pic>
        <p:nvPicPr>
          <p:cNvPr id="21" name="Picture 20" descr="car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857628"/>
            <a:ext cx="795528" cy="6793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Les complexes cubiques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1571612"/>
            <a:ext cx="8929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 le cadre des complexes cubiques, un objet n’est pas composé de pixels, mais 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596" y="2882167"/>
            <a:ext cx="478634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0-faces, appelées </a:t>
            </a:r>
            <a:r>
              <a:rPr lang="fr-FR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egoe Print" pitchFamily="2" charset="0"/>
              </a:rPr>
              <a:t>points 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(dimension 0)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596" y="4214818"/>
            <a:ext cx="471490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2-faces,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appelées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Segoe Print" pitchFamily="2" charset="0"/>
              </a:rPr>
              <a:t>carrés 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i="1" dirty="0" err="1" smtClean="0">
                <a:solidFill>
                  <a:schemeClr val="bg1"/>
                </a:solidFill>
                <a:latin typeface="Segoe Print" pitchFamily="2" charset="0"/>
              </a:rPr>
              <a:t>dim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 2)</a:t>
            </a:r>
          </a:p>
          <a:p>
            <a:pPr>
              <a:lnSpc>
                <a:spcPts val="2600"/>
              </a:lnSpc>
            </a:pPr>
            <a:endParaRPr lang="fr-FR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9" name="Picture 8" descr="grill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2330440"/>
            <a:ext cx="4143372" cy="4170394"/>
          </a:xfrm>
          <a:prstGeom prst="rect">
            <a:avLst/>
          </a:prstGeom>
        </p:spPr>
      </p:pic>
      <p:pic>
        <p:nvPicPr>
          <p:cNvPr id="15" name="Picture 14" descr="car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7" y="3865691"/>
            <a:ext cx="795528" cy="679327"/>
          </a:xfrm>
          <a:prstGeom prst="rect">
            <a:avLst/>
          </a:prstGeom>
        </p:spPr>
      </p:pic>
      <p:pic>
        <p:nvPicPr>
          <p:cNvPr id="16" name="Picture 15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291585"/>
            <a:ext cx="785818" cy="16407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8596" y="3574746"/>
            <a:ext cx="464347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1-faces, appelées </a:t>
            </a:r>
            <a:r>
              <a:rPr lang="fr-FR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Segoe Print" pitchFamily="2" charset="0"/>
              </a:rPr>
              <a:t>segments 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i="1" dirty="0" err="1" smtClean="0">
                <a:solidFill>
                  <a:schemeClr val="bg1"/>
                </a:solidFill>
                <a:latin typeface="Segoe Print" pitchFamily="2" charset="0"/>
              </a:rPr>
              <a:t>dim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 1)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8596" y="4929198"/>
            <a:ext cx="457203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3-faces,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appelées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cubes 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i="1" dirty="0" err="1" smtClean="0">
                <a:solidFill>
                  <a:schemeClr val="bg1"/>
                </a:solidFill>
                <a:latin typeface="Segoe Print" pitchFamily="2" charset="0"/>
              </a:rPr>
              <a:t>dim</a:t>
            </a:r>
            <a:r>
              <a:rPr lang="fr-FR" i="1" dirty="0" smtClean="0">
                <a:solidFill>
                  <a:schemeClr val="bg1"/>
                </a:solidFill>
                <a:latin typeface="Segoe Print" pitchFamily="2" charset="0"/>
              </a:rPr>
              <a:t> 3)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596" y="5643578"/>
            <a:ext cx="457203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…</a:t>
            </a:r>
            <a:endParaRPr lang="fr-FR" b="1" smtClean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22" name="Picture 21" descr="car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286124"/>
            <a:ext cx="795528" cy="679327"/>
          </a:xfrm>
          <a:prstGeom prst="rect">
            <a:avLst/>
          </a:prstGeom>
        </p:spPr>
      </p:pic>
      <p:pic>
        <p:nvPicPr>
          <p:cNvPr id="23" name="Picture 22" descr="car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9520" y="4429132"/>
            <a:ext cx="795528" cy="679327"/>
          </a:xfrm>
          <a:prstGeom prst="rect">
            <a:avLst/>
          </a:prstGeom>
        </p:spPr>
      </p:pic>
      <p:pic>
        <p:nvPicPr>
          <p:cNvPr id="25" name="Picture 24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5488918" y="3583651"/>
            <a:ext cx="571504" cy="119325"/>
          </a:xfrm>
          <a:prstGeom prst="rect">
            <a:avLst/>
          </a:prstGeom>
        </p:spPr>
      </p:pic>
      <p:pic>
        <p:nvPicPr>
          <p:cNvPr id="26" name="Picture 25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5488918" y="4155155"/>
            <a:ext cx="571504" cy="119325"/>
          </a:xfrm>
          <a:prstGeom prst="rect">
            <a:avLst/>
          </a:prstGeom>
        </p:spPr>
      </p:pic>
      <p:pic>
        <p:nvPicPr>
          <p:cNvPr id="27" name="Picture 26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6083973" y="4155155"/>
            <a:ext cx="571504" cy="119325"/>
          </a:xfrm>
          <a:prstGeom prst="rect">
            <a:avLst/>
          </a:prstGeom>
        </p:spPr>
      </p:pic>
      <p:pic>
        <p:nvPicPr>
          <p:cNvPr id="28" name="Picture 27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6631927" y="4155155"/>
            <a:ext cx="571504" cy="119325"/>
          </a:xfrm>
          <a:prstGeom prst="rect">
            <a:avLst/>
          </a:prstGeom>
        </p:spPr>
      </p:pic>
      <p:pic>
        <p:nvPicPr>
          <p:cNvPr id="29" name="Picture 28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7203431" y="4155157"/>
            <a:ext cx="571504" cy="119325"/>
          </a:xfrm>
          <a:prstGeom prst="rect">
            <a:avLst/>
          </a:prstGeom>
        </p:spPr>
      </p:pic>
      <p:pic>
        <p:nvPicPr>
          <p:cNvPr id="30" name="Picture 29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7203430" y="4726659"/>
            <a:ext cx="571504" cy="119325"/>
          </a:xfrm>
          <a:prstGeom prst="rect">
            <a:avLst/>
          </a:prstGeom>
        </p:spPr>
      </p:pic>
      <p:pic>
        <p:nvPicPr>
          <p:cNvPr id="31" name="Picture 30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7798485" y="4726660"/>
            <a:ext cx="571504" cy="119325"/>
          </a:xfrm>
          <a:prstGeom prst="rect">
            <a:avLst/>
          </a:prstGeom>
        </p:spPr>
      </p:pic>
      <p:pic>
        <p:nvPicPr>
          <p:cNvPr id="32" name="Picture 31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500958" y="4429132"/>
            <a:ext cx="571504" cy="119325"/>
          </a:xfrm>
          <a:prstGeom prst="rect">
            <a:avLst/>
          </a:prstGeom>
        </p:spPr>
      </p:pic>
      <p:pic>
        <p:nvPicPr>
          <p:cNvPr id="34" name="Picture 33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500958" y="5000636"/>
            <a:ext cx="571504" cy="119325"/>
          </a:xfrm>
          <a:prstGeom prst="rect">
            <a:avLst/>
          </a:prstGeom>
        </p:spPr>
      </p:pic>
      <p:pic>
        <p:nvPicPr>
          <p:cNvPr id="35" name="Picture 34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6929454" y="3857628"/>
            <a:ext cx="571504" cy="119325"/>
          </a:xfrm>
          <a:prstGeom prst="rect">
            <a:avLst/>
          </a:prstGeom>
        </p:spPr>
      </p:pic>
      <p:pic>
        <p:nvPicPr>
          <p:cNvPr id="36" name="Picture 35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6929454" y="4429132"/>
            <a:ext cx="571504" cy="119325"/>
          </a:xfrm>
          <a:prstGeom prst="rect">
            <a:avLst/>
          </a:prstGeom>
        </p:spPr>
      </p:pic>
      <p:pic>
        <p:nvPicPr>
          <p:cNvPr id="37" name="Picture 36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6357950" y="4429132"/>
            <a:ext cx="571504" cy="119325"/>
          </a:xfrm>
          <a:prstGeom prst="rect">
            <a:avLst/>
          </a:prstGeom>
        </p:spPr>
      </p:pic>
      <p:pic>
        <p:nvPicPr>
          <p:cNvPr id="38" name="Picture 37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5786446" y="4429132"/>
            <a:ext cx="571504" cy="119325"/>
          </a:xfrm>
          <a:prstGeom prst="rect">
            <a:avLst/>
          </a:prstGeom>
        </p:spPr>
      </p:pic>
      <p:pic>
        <p:nvPicPr>
          <p:cNvPr id="39" name="Picture 38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6357950" y="3857628"/>
            <a:ext cx="571504" cy="119325"/>
          </a:xfrm>
          <a:prstGeom prst="rect">
            <a:avLst/>
          </a:prstGeom>
        </p:spPr>
      </p:pic>
      <p:pic>
        <p:nvPicPr>
          <p:cNvPr id="40" name="Picture 39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5857884" y="3857628"/>
            <a:ext cx="571504" cy="119325"/>
          </a:xfrm>
          <a:prstGeom prst="rect">
            <a:avLst/>
          </a:prstGeom>
        </p:spPr>
      </p:pic>
      <p:pic>
        <p:nvPicPr>
          <p:cNvPr id="17" name="Picture 16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3759200"/>
            <a:ext cx="401839" cy="285752"/>
          </a:xfrm>
          <a:prstGeom prst="rect">
            <a:avLst/>
          </a:prstGeom>
        </p:spPr>
      </p:pic>
      <p:pic>
        <p:nvPicPr>
          <p:cNvPr id="41" name="Picture 40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5786446" y="3286124"/>
            <a:ext cx="571504" cy="119325"/>
          </a:xfrm>
          <a:prstGeom prst="rect">
            <a:avLst/>
          </a:prstGeom>
        </p:spPr>
      </p:pic>
      <p:pic>
        <p:nvPicPr>
          <p:cNvPr id="43" name="Picture 42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V="1">
            <a:off x="6060422" y="3583651"/>
            <a:ext cx="571504" cy="119325"/>
          </a:xfrm>
          <a:prstGeom prst="rect">
            <a:avLst/>
          </a:prstGeom>
        </p:spPr>
      </p:pic>
      <p:pic>
        <p:nvPicPr>
          <p:cNvPr id="44" name="Picture 43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6929454" y="3309675"/>
            <a:ext cx="571504" cy="119325"/>
          </a:xfrm>
          <a:prstGeom prst="rect">
            <a:avLst/>
          </a:prstGeom>
        </p:spPr>
      </p:pic>
      <p:pic>
        <p:nvPicPr>
          <p:cNvPr id="45" name="Picture 44" descr="lig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500958" y="3309675"/>
            <a:ext cx="571504" cy="119325"/>
          </a:xfrm>
          <a:prstGeom prst="rect">
            <a:avLst/>
          </a:prstGeom>
        </p:spPr>
      </p:pic>
      <p:pic>
        <p:nvPicPr>
          <p:cNvPr id="46" name="Picture 45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4357694"/>
            <a:ext cx="401839" cy="285752"/>
          </a:xfrm>
          <a:prstGeom prst="rect">
            <a:avLst/>
          </a:prstGeom>
        </p:spPr>
      </p:pic>
      <p:pic>
        <p:nvPicPr>
          <p:cNvPr id="47" name="Picture 46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3786190"/>
            <a:ext cx="401839" cy="285752"/>
          </a:xfrm>
          <a:prstGeom prst="rect">
            <a:avLst/>
          </a:prstGeom>
        </p:spPr>
      </p:pic>
      <p:pic>
        <p:nvPicPr>
          <p:cNvPr id="48" name="Picture 47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4357694"/>
            <a:ext cx="401839" cy="285752"/>
          </a:xfrm>
          <a:prstGeom prst="rect">
            <a:avLst/>
          </a:prstGeom>
        </p:spPr>
      </p:pic>
      <p:pic>
        <p:nvPicPr>
          <p:cNvPr id="49" name="Picture 48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3786190"/>
            <a:ext cx="401839" cy="285752"/>
          </a:xfrm>
          <a:prstGeom prst="rect">
            <a:avLst/>
          </a:prstGeom>
        </p:spPr>
      </p:pic>
      <p:pic>
        <p:nvPicPr>
          <p:cNvPr id="50" name="Picture 49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3367" y="4357694"/>
            <a:ext cx="401839" cy="285752"/>
          </a:xfrm>
          <a:prstGeom prst="rect">
            <a:avLst/>
          </a:prstGeom>
        </p:spPr>
      </p:pic>
      <p:pic>
        <p:nvPicPr>
          <p:cNvPr id="51" name="Picture 50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4871" y="3786190"/>
            <a:ext cx="401839" cy="285752"/>
          </a:xfrm>
          <a:prstGeom prst="rect">
            <a:avLst/>
          </a:prstGeom>
        </p:spPr>
      </p:pic>
      <p:pic>
        <p:nvPicPr>
          <p:cNvPr id="52" name="Picture 51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8082" y="4357694"/>
            <a:ext cx="401839" cy="285752"/>
          </a:xfrm>
          <a:prstGeom prst="rect">
            <a:avLst/>
          </a:prstGeom>
        </p:spPr>
      </p:pic>
      <p:pic>
        <p:nvPicPr>
          <p:cNvPr id="54" name="Picture 53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8082" y="4929198"/>
            <a:ext cx="401839" cy="285752"/>
          </a:xfrm>
          <a:prstGeom prst="rect">
            <a:avLst/>
          </a:prstGeom>
        </p:spPr>
      </p:pic>
      <p:pic>
        <p:nvPicPr>
          <p:cNvPr id="55" name="Picture 54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86" y="4357694"/>
            <a:ext cx="401839" cy="285752"/>
          </a:xfrm>
          <a:prstGeom prst="rect">
            <a:avLst/>
          </a:prstGeom>
        </p:spPr>
      </p:pic>
      <p:pic>
        <p:nvPicPr>
          <p:cNvPr id="56" name="Picture 55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86" y="4929198"/>
            <a:ext cx="401839" cy="285752"/>
          </a:xfrm>
          <a:prstGeom prst="rect">
            <a:avLst/>
          </a:prstGeom>
        </p:spPr>
      </p:pic>
      <p:pic>
        <p:nvPicPr>
          <p:cNvPr id="57" name="Picture 56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3214686"/>
            <a:ext cx="401839" cy="285752"/>
          </a:xfrm>
          <a:prstGeom prst="rect">
            <a:avLst/>
          </a:prstGeom>
        </p:spPr>
      </p:pic>
      <p:pic>
        <p:nvPicPr>
          <p:cNvPr id="58" name="Picture 57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3214686"/>
            <a:ext cx="401839" cy="285752"/>
          </a:xfrm>
          <a:prstGeom prst="rect">
            <a:avLst/>
          </a:prstGeom>
        </p:spPr>
      </p:pic>
      <p:pic>
        <p:nvPicPr>
          <p:cNvPr id="59" name="Picture 58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3214686"/>
            <a:ext cx="401839" cy="285752"/>
          </a:xfrm>
          <a:prstGeom prst="rect">
            <a:avLst/>
          </a:prstGeom>
        </p:spPr>
      </p:pic>
      <p:pic>
        <p:nvPicPr>
          <p:cNvPr id="60" name="Picture 59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8082" y="3214686"/>
            <a:ext cx="401839" cy="285752"/>
          </a:xfrm>
          <a:prstGeom prst="rect">
            <a:avLst/>
          </a:prstGeom>
        </p:spPr>
      </p:pic>
      <p:pic>
        <p:nvPicPr>
          <p:cNvPr id="61" name="Picture 60" descr="ro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86" y="3214686"/>
            <a:ext cx="401839" cy="28575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  <p:bldP spid="18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Les complexes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cubiques</a:t>
            </a:r>
            <a:endParaRPr lang="en-US" sz="2000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1571612"/>
            <a:ext cx="7929618" cy="2187879"/>
          </a:xfrm>
          <a:prstGeom prst="rect">
            <a:avLst/>
          </a:prstGeom>
          <a:noFill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tIns="108000" bIns="108000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dirty="0" err="1" smtClean="0">
                <a:latin typeface="Segoe Print" pitchFamily="2" charset="0"/>
              </a:rPr>
              <a:t>Soit</a:t>
            </a:r>
            <a:r>
              <a:rPr lang="en-US" dirty="0" smtClean="0">
                <a:latin typeface="Segoe Print" pitchFamily="2" charset="0"/>
              </a:rPr>
              <a:t> F</a:t>
            </a:r>
            <a:r>
              <a:rPr lang="en-US" baseline="30000" dirty="0" smtClean="0">
                <a:latin typeface="Segoe Print" pitchFamily="2" charset="0"/>
              </a:rPr>
              <a:t>n</a:t>
            </a:r>
            <a:r>
              <a:rPr lang="en-US" dirty="0" smtClean="0">
                <a:latin typeface="Segoe Print" pitchFamily="2" charset="0"/>
              </a:rPr>
              <a:t> </a:t>
            </a:r>
            <a:r>
              <a:rPr lang="en-US" dirty="0" err="1" smtClean="0">
                <a:latin typeface="Segoe Print" pitchFamily="2" charset="0"/>
              </a:rPr>
              <a:t>l’ensemble</a:t>
            </a:r>
            <a:r>
              <a:rPr lang="en-US" dirty="0" smtClean="0">
                <a:latin typeface="Segoe Print" pitchFamily="2" charset="0"/>
              </a:rPr>
              <a:t> de </a:t>
            </a:r>
            <a:r>
              <a:rPr lang="en-US" dirty="0" err="1" smtClean="0">
                <a:latin typeface="Segoe Print" pitchFamily="2" charset="0"/>
              </a:rPr>
              <a:t>toutes</a:t>
            </a:r>
            <a:r>
              <a:rPr lang="en-US" dirty="0" smtClean="0">
                <a:latin typeface="Segoe Print" pitchFamily="2" charset="0"/>
              </a:rPr>
              <a:t> les faces de Z</a:t>
            </a:r>
            <a:r>
              <a:rPr lang="en-US" baseline="30000" dirty="0" smtClean="0">
                <a:latin typeface="Segoe Print" pitchFamily="2" charset="0"/>
              </a:rPr>
              <a:t>n</a:t>
            </a:r>
            <a:r>
              <a:rPr lang="en-US" dirty="0" smtClean="0">
                <a:latin typeface="Segoe Print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dirty="0" smtClean="0">
                <a:latin typeface="Segoe Print" pitchFamily="2" charset="0"/>
              </a:rPr>
              <a:t>Un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complexe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cubique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 C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latin typeface="Segoe Print" pitchFamily="2" charset="0"/>
              </a:rPr>
              <a:t>est</a:t>
            </a:r>
            <a:r>
              <a:rPr lang="en-US" dirty="0" smtClean="0">
                <a:latin typeface="Segoe Print" pitchFamily="2" charset="0"/>
              </a:rPr>
              <a:t> un ensemble </a:t>
            </a:r>
            <a:r>
              <a:rPr lang="en-US" dirty="0" err="1" smtClean="0">
                <a:latin typeface="Segoe Print" pitchFamily="2" charset="0"/>
              </a:rPr>
              <a:t>fini</a:t>
            </a:r>
            <a:r>
              <a:rPr lang="en-US" dirty="0" smtClean="0">
                <a:latin typeface="Segoe Print" pitchFamily="2" charset="0"/>
              </a:rPr>
              <a:t> </a:t>
            </a:r>
            <a:r>
              <a:rPr lang="en-US" dirty="0" err="1" smtClean="0">
                <a:latin typeface="Segoe Print" pitchFamily="2" charset="0"/>
              </a:rPr>
              <a:t>d’éléments</a:t>
            </a:r>
            <a:r>
              <a:rPr lang="en-US" dirty="0" smtClean="0">
                <a:latin typeface="Segoe Print" pitchFamily="2" charset="0"/>
              </a:rPr>
              <a:t> de F</a:t>
            </a:r>
            <a:r>
              <a:rPr lang="en-US" baseline="30000" dirty="0" smtClean="0">
                <a:latin typeface="Segoe Print" pitchFamily="2" charset="0"/>
              </a:rPr>
              <a:t>n</a:t>
            </a:r>
            <a:r>
              <a:rPr lang="en-US" dirty="0" smtClean="0">
                <a:latin typeface="Segoe Print" pitchFamily="2" charset="0"/>
              </a:rPr>
              <a:t> </a:t>
            </a:r>
            <a:r>
              <a:rPr lang="en-US" dirty="0" err="1" smtClean="0">
                <a:latin typeface="Segoe Print" pitchFamily="2" charset="0"/>
              </a:rPr>
              <a:t>tel</a:t>
            </a:r>
            <a:r>
              <a:rPr lang="en-US" dirty="0" smtClean="0">
                <a:latin typeface="Segoe Print" pitchFamily="2" charset="0"/>
              </a:rPr>
              <a:t> </a:t>
            </a:r>
            <a:r>
              <a:rPr lang="en-US" dirty="0" err="1" smtClean="0">
                <a:latin typeface="Segoe Print" pitchFamily="2" charset="0"/>
              </a:rPr>
              <a:t>que</a:t>
            </a:r>
            <a:r>
              <a:rPr lang="en-US" dirty="0" smtClean="0">
                <a:latin typeface="Segoe Print" pitchFamily="2" charset="0"/>
              </a:rPr>
              <a:t>, pour </a:t>
            </a:r>
            <a:r>
              <a:rPr lang="en-US" dirty="0" err="1" smtClean="0">
                <a:latin typeface="Segoe Print" pitchFamily="2" charset="0"/>
              </a:rPr>
              <a:t>toute</a:t>
            </a:r>
            <a:r>
              <a:rPr lang="en-US" dirty="0" smtClean="0">
                <a:latin typeface="Segoe Print" pitchFamily="2" charset="0"/>
              </a:rPr>
              <a:t> face f et pour </a:t>
            </a:r>
            <a:r>
              <a:rPr lang="en-US" dirty="0" err="1" smtClean="0">
                <a:latin typeface="Segoe Print" pitchFamily="2" charset="0"/>
              </a:rPr>
              <a:t>toute</a:t>
            </a:r>
            <a:r>
              <a:rPr lang="en-US" dirty="0" smtClean="0">
                <a:latin typeface="Segoe Print" pitchFamily="2" charset="0"/>
              </a:rPr>
              <a:t> face </a:t>
            </a:r>
            <a:r>
              <a:rPr lang="en-US" b="1" dirty="0" smtClean="0">
                <a:latin typeface="Segoe Print" pitchFamily="2" charset="0"/>
              </a:rPr>
              <a:t>g </a:t>
            </a:r>
            <a:r>
              <a:rPr lang="en-US" b="1" dirty="0" smtClean="0">
                <a:latin typeface="Segoe Print" pitchFamily="2" charset="0"/>
                <a:sym typeface="Symbol"/>
              </a:rPr>
              <a:t> f</a:t>
            </a:r>
            <a:r>
              <a:rPr lang="en-US" dirty="0" smtClean="0">
                <a:latin typeface="Segoe Print" pitchFamily="2" charset="0"/>
                <a:sym typeface="Symbol"/>
              </a:rPr>
              <a:t>, 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b="1" dirty="0" smtClean="0">
                <a:latin typeface="Segoe Print" pitchFamily="2" charset="0"/>
                <a:sym typeface="Symbol"/>
              </a:rPr>
              <a:t>f  C   g  C</a:t>
            </a:r>
            <a:endParaRPr lang="en-US" b="1" baseline="-25000" dirty="0">
              <a:latin typeface="Segoe Print" pitchFamily="2" charset="0"/>
            </a:endParaRPr>
          </a:p>
        </p:txBody>
      </p:sp>
      <p:pic>
        <p:nvPicPr>
          <p:cNvPr id="8" name="Picture 7" descr="Complex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169173"/>
            <a:ext cx="3974603" cy="3974603"/>
          </a:xfrm>
          <a:prstGeom prst="rect">
            <a:avLst/>
          </a:prstGeom>
        </p:spPr>
      </p:pic>
      <p:pic>
        <p:nvPicPr>
          <p:cNvPr id="10" name="Picture 9" descr="Pas_Complex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69173"/>
            <a:ext cx="3974603" cy="3974603"/>
          </a:xfrm>
          <a:prstGeom prst="rect">
            <a:avLst/>
          </a:prstGeom>
        </p:spPr>
      </p:pic>
      <p:pic>
        <p:nvPicPr>
          <p:cNvPr id="13" name="Picture 12" descr="cercle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3550" y="4572008"/>
            <a:ext cx="641062" cy="1316776"/>
          </a:xfrm>
          <a:prstGeom prst="rect">
            <a:avLst/>
          </a:prstGeom>
        </p:spPr>
      </p:pic>
      <p:pic>
        <p:nvPicPr>
          <p:cNvPr id="15" name="Picture 14" descr="cercle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572008"/>
            <a:ext cx="609524" cy="54603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4397" y="5857892"/>
            <a:ext cx="2760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N’est pas un complexe</a:t>
            </a:r>
            <a:endParaRPr lang="fr-FR" b="1" dirty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8" y="5857892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endParaRPr lang="fr-FR" b="1" dirty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6" y="1392900"/>
            <a:ext cx="9144000" cy="24681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 collapse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1736952"/>
            <a:ext cx="7929618" cy="1049106"/>
          </a:xfrm>
          <a:prstGeom prst="rect">
            <a:avLst/>
          </a:prstGeom>
          <a:noFill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tIns="108000" bIns="108000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dirty="0" err="1" smtClean="0">
                <a:latin typeface="Segoe Print" pitchFamily="2" charset="0"/>
              </a:rPr>
              <a:t>Afin</a:t>
            </a:r>
            <a:r>
              <a:rPr lang="en-US" dirty="0" smtClean="0">
                <a:latin typeface="Segoe Print" pitchFamily="2" charset="0"/>
              </a:rPr>
              <a:t> </a:t>
            </a:r>
            <a:r>
              <a:rPr lang="en-US" dirty="0" err="1" smtClean="0">
                <a:latin typeface="Segoe Print" pitchFamily="2" charset="0"/>
              </a:rPr>
              <a:t>d’effectuer</a:t>
            </a:r>
            <a:r>
              <a:rPr lang="en-US" dirty="0" smtClean="0">
                <a:latin typeface="Segoe Print" pitchFamily="2" charset="0"/>
              </a:rPr>
              <a:t> un </a:t>
            </a:r>
            <a:r>
              <a:rPr lang="en-US" b="1" dirty="0" err="1" smtClean="0">
                <a:latin typeface="Segoe Print" pitchFamily="2" charset="0"/>
              </a:rPr>
              <a:t>amincissement</a:t>
            </a:r>
            <a:r>
              <a:rPr lang="en-US" b="1" dirty="0" smtClean="0">
                <a:latin typeface="Segoe Print" pitchFamily="2" charset="0"/>
              </a:rPr>
              <a:t> </a:t>
            </a:r>
            <a:r>
              <a:rPr lang="en-US" b="1" dirty="0" err="1" smtClean="0">
                <a:latin typeface="Segoe Print" pitchFamily="2" charset="0"/>
              </a:rPr>
              <a:t>homotopique</a:t>
            </a:r>
            <a:r>
              <a:rPr lang="en-US" dirty="0" smtClean="0">
                <a:latin typeface="Segoe Print" pitchFamily="2" charset="0"/>
              </a:rPr>
              <a:t>, on </a:t>
            </a:r>
            <a:r>
              <a:rPr lang="en-US" dirty="0" err="1" smtClean="0">
                <a:latin typeface="Segoe Print" pitchFamily="2" charset="0"/>
              </a:rPr>
              <a:t>utilise</a:t>
            </a:r>
            <a:r>
              <a:rPr lang="en-US" dirty="0" smtClean="0">
                <a:latin typeface="Segoe Print" pitchFamily="2" charset="0"/>
              </a:rPr>
              <a:t> le </a:t>
            </a:r>
            <a:r>
              <a:rPr lang="en-US" b="1" dirty="0" smtClean="0">
                <a:latin typeface="Segoe Print" pitchFamily="2" charset="0"/>
              </a:rPr>
              <a:t>collapse</a:t>
            </a:r>
            <a:r>
              <a:rPr lang="en-US" dirty="0" smtClean="0">
                <a:latin typeface="Segoe Print" pitchFamily="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034" y="1817550"/>
            <a:ext cx="800105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 un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et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et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deux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faces de C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telles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 f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, et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f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est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la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seule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face de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C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qui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contient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g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La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paire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(f, g)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une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</a:t>
            </a:r>
            <a:r>
              <a:rPr lang="en-US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paire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 </a:t>
            </a:r>
            <a:r>
              <a:rPr lang="en-US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libre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 de C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   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et    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g </a:t>
            </a:r>
            <a:r>
              <a:rPr lang="en-US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est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 </a:t>
            </a:r>
            <a:r>
              <a:rPr lang="en-US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libre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 pour C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.</a:t>
            </a: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  <a:sym typeface="Symbo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5857892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Le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  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C \ {f, g}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 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 un 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collapse 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  <a:sym typeface="Symbol"/>
              </a:rPr>
              <a:t>C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  <a:sym typeface="Symbol"/>
              </a:rPr>
              <a:t>.</a:t>
            </a:r>
          </a:p>
        </p:txBody>
      </p:sp>
      <p:pic>
        <p:nvPicPr>
          <p:cNvPr id="16" name="Picture 15" descr="ex1 copy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643314"/>
            <a:ext cx="3938400" cy="2512800"/>
          </a:xfrm>
          <a:prstGeom prst="rect">
            <a:avLst/>
          </a:prstGeom>
        </p:spPr>
      </p:pic>
      <p:pic>
        <p:nvPicPr>
          <p:cNvPr id="17" name="Picture 16" descr="ex2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3643314"/>
            <a:ext cx="3934183" cy="2512800"/>
          </a:xfrm>
          <a:prstGeom prst="rect">
            <a:avLst/>
          </a:prstGeom>
        </p:spPr>
      </p:pic>
      <p:pic>
        <p:nvPicPr>
          <p:cNvPr id="18" name="Picture 17" descr="ex3 copy.pn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3643314"/>
            <a:ext cx="3938400" cy="2512800"/>
          </a:xfrm>
          <a:prstGeom prst="rect">
            <a:avLst/>
          </a:prstGeom>
        </p:spPr>
      </p:pic>
      <p:pic>
        <p:nvPicPr>
          <p:cNvPr id="19" name="Picture 18" descr="ex4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01200" y="3643314"/>
            <a:ext cx="3936508" cy="2514286"/>
          </a:xfrm>
          <a:prstGeom prst="rect">
            <a:avLst/>
          </a:prstGeom>
        </p:spPr>
      </p:pic>
      <p:pic>
        <p:nvPicPr>
          <p:cNvPr id="20" name="Picture 19" descr="ex4 pr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01200" y="3643200"/>
            <a:ext cx="3936508" cy="2514286"/>
          </a:xfrm>
          <a:prstGeom prst="rect">
            <a:avLst/>
          </a:prstGeom>
        </p:spPr>
      </p:pic>
      <p:pic>
        <p:nvPicPr>
          <p:cNvPr id="21" name="Picture 20" descr="ex5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5600" y="3643200"/>
            <a:ext cx="3936508" cy="2514286"/>
          </a:xfrm>
          <a:prstGeom prst="rect">
            <a:avLst/>
          </a:prstGeom>
        </p:spPr>
      </p:pic>
      <p:pic>
        <p:nvPicPr>
          <p:cNvPr id="22" name="Picture 21" descr="ex5 pr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01200" y="3643200"/>
            <a:ext cx="3936508" cy="2514286"/>
          </a:xfrm>
          <a:prstGeom prst="rect">
            <a:avLst/>
          </a:prstGeom>
        </p:spPr>
      </p:pic>
      <p:pic>
        <p:nvPicPr>
          <p:cNvPr id="23" name="Picture 22" descr="ex6 copy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26400" y="3643314"/>
            <a:ext cx="3936508" cy="2514286"/>
          </a:xfrm>
          <a:prstGeom prst="rect">
            <a:avLst/>
          </a:prstGeom>
        </p:spPr>
      </p:pic>
      <p:pic>
        <p:nvPicPr>
          <p:cNvPr id="24" name="Picture 23" descr="ex6 pre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214810" y="3643314"/>
            <a:ext cx="3936508" cy="2514286"/>
          </a:xfrm>
          <a:prstGeom prst="rect">
            <a:avLst/>
          </a:prstGeom>
        </p:spPr>
      </p:pic>
      <p:pic>
        <p:nvPicPr>
          <p:cNvPr id="25" name="Picture 24" descr="ex7 copy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30000" y="3643314"/>
            <a:ext cx="3936508" cy="2514286"/>
          </a:xfrm>
          <a:prstGeom prst="rect">
            <a:avLst/>
          </a:prstGeom>
        </p:spPr>
      </p:pic>
      <p:pic>
        <p:nvPicPr>
          <p:cNvPr id="26" name="Picture 25" descr="ex8 copy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230000" y="3643314"/>
            <a:ext cx="3936508" cy="2514286"/>
          </a:xfrm>
          <a:prstGeom prst="rect">
            <a:avLst/>
          </a:prstGeom>
        </p:spPr>
      </p:pic>
      <p:pic>
        <p:nvPicPr>
          <p:cNvPr id="27" name="Picture 26" descr="ex9 copy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230000" y="3643314"/>
            <a:ext cx="3936508" cy="2514286"/>
          </a:xfrm>
          <a:prstGeom prst="rect">
            <a:avLst/>
          </a:prstGeom>
        </p:spPr>
      </p:pic>
      <p:pic>
        <p:nvPicPr>
          <p:cNvPr id="28" name="Picture 27" descr="ex10 copy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230000" y="3643314"/>
            <a:ext cx="3936508" cy="2514286"/>
          </a:xfrm>
          <a:prstGeom prst="rect">
            <a:avLst/>
          </a:prstGeom>
        </p:spPr>
      </p:pic>
      <p:pic>
        <p:nvPicPr>
          <p:cNvPr id="29" name="Picture 28" descr="ex11 copy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230000" y="3643314"/>
            <a:ext cx="3936508" cy="251428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63" y="1546155"/>
            <a:ext cx="8108197" cy="19116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7813" y="5461467"/>
            <a:ext cx="5429288" cy="1135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620343"/>
            <a:ext cx="8429684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u="sng" dirty="0" smtClean="0">
                <a:solidFill>
                  <a:schemeClr val="bg1"/>
                </a:solidFill>
                <a:latin typeface="Segoe Print" pitchFamily="2" charset="0"/>
              </a:rPr>
              <a:t>Du point de vue théorique</a:t>
            </a:r>
            <a:endParaRPr lang="fr-FR" u="sng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8860" y="2196407"/>
            <a:ext cx="810514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.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Les complexes permettent de définir une topologie sur l’espace,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3108786"/>
            <a:ext cx="8105140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.Les définitions sont généralement valables en toute dimension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3612842"/>
            <a:ext cx="738031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Par exemple, les 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paires libres 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sont caractérisées en toute dimension,</a:t>
            </a:r>
          </a:p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tandis que les 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voxels simples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ne le sont pas.</a:t>
            </a:r>
            <a:endParaRPr lang="fr-FR" sz="16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5013176"/>
            <a:ext cx="810514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.Des liens établis avec le continu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5473194"/>
            <a:ext cx="738031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Le collapse d’une face peut être vu comme une opération de ‘</a:t>
            </a:r>
            <a:r>
              <a:rPr lang="fr-FR" sz="1600" dirty="0" err="1" smtClean="0">
                <a:solidFill>
                  <a:schemeClr val="bg1"/>
                </a:solidFill>
                <a:latin typeface="Segoe Print" pitchFamily="2" charset="0"/>
              </a:rPr>
              <a:t>deform-retract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’ 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(Poincaré)</a:t>
            </a:r>
            <a:endParaRPr lang="fr-FR" sz="1600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549291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Pourquoi travailler dans le cadre des complexes ?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8409E-6 L 0 -0.37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620343"/>
            <a:ext cx="8429684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u="sng" dirty="0" smtClean="0">
                <a:solidFill>
                  <a:schemeClr val="bg1"/>
                </a:solidFill>
                <a:latin typeface="Segoe Print" pitchFamily="2" charset="0"/>
              </a:rPr>
              <a:t>Du point de vue pratique</a:t>
            </a:r>
            <a:endParaRPr lang="fr-FR" u="sng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8860" y="2196407"/>
            <a:ext cx="8105140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.La résolution des objets que l’on manipule est supérieure au pixel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3108786"/>
            <a:ext cx="8105140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.Certains problèmes sont plus simples à résoudre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3612842"/>
            <a:ext cx="7380312" cy="43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La squelettisation parallèle</a:t>
            </a:r>
            <a:endParaRPr lang="fr-FR" sz="16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96480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Pourquoi travailler dans le cadre des complexes ?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4004301"/>
            <a:ext cx="7380312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La décomposition du squelette en éléments simples</a:t>
            </a:r>
            <a:endParaRPr lang="fr-FR" sz="1600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772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" y="1920875"/>
            <a:ext cx="914400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Une fois un objet </a:t>
            </a: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squelettisé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, il est quelques fois nécessaire de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décomposer le squelette en éléments simples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(courbes, surfaces, ...).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4213" y="3314705"/>
            <a:ext cx="8143875" cy="12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Etiqueter chaque voxel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comme appartenant à une surface ou une courbe, selon la configuration de ses voisins </a:t>
            </a: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Malandain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&amp; al 93).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4213" y="4932711"/>
            <a:ext cx="8459787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Regrouper entre eux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les </a:t>
            </a:r>
            <a:r>
              <a:rPr lang="fr-FR" dirty="0" err="1" smtClean="0">
                <a:solidFill>
                  <a:schemeClr val="bg1"/>
                </a:solidFill>
                <a:latin typeface="Segoe Print" pitchFamily="2" charset="0"/>
              </a:rPr>
              <a:t>voxels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voisins possédant la même étiquette.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9" name="Picture 8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1571612"/>
            <a:ext cx="4521094" cy="4372699"/>
          </a:xfrm>
          <a:prstGeom prst="rect">
            <a:avLst/>
          </a:prstGeom>
        </p:spPr>
      </p:pic>
      <p:pic>
        <p:nvPicPr>
          <p:cNvPr id="11" name="Picture 10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2908" y="1571612"/>
            <a:ext cx="4521094" cy="4372699"/>
          </a:xfrm>
          <a:prstGeom prst="rect">
            <a:avLst/>
          </a:prstGeom>
        </p:spPr>
      </p:pic>
      <p:pic>
        <p:nvPicPr>
          <p:cNvPr id="12" name="Picture 11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57270" y="1500174"/>
            <a:ext cx="5386730" cy="4486468"/>
          </a:xfrm>
          <a:prstGeom prst="rect">
            <a:avLst/>
          </a:prstGeom>
        </p:spPr>
      </p:pic>
      <p:pic>
        <p:nvPicPr>
          <p:cNvPr id="14" name="Picture 13" descr="scotch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048380">
            <a:off x="6165608" y="1004646"/>
            <a:ext cx="511166" cy="1510947"/>
          </a:xfrm>
          <a:prstGeom prst="rect">
            <a:avLst/>
          </a:prstGeom>
        </p:spPr>
      </p:pic>
      <p:pic>
        <p:nvPicPr>
          <p:cNvPr id="15" name="Picture 14" descr="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21833" y="1610333"/>
            <a:ext cx="5265337" cy="4176121"/>
          </a:xfrm>
          <a:prstGeom prst="rect">
            <a:avLst/>
          </a:prstGeom>
        </p:spPr>
      </p:pic>
      <p:pic>
        <p:nvPicPr>
          <p:cNvPr id="13" name="Picture 12" descr="scotch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1604" y="857232"/>
            <a:ext cx="1000252" cy="1507899"/>
          </a:xfrm>
          <a:prstGeom prst="rect">
            <a:avLst/>
          </a:prstGeom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928800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Voxels : décomposer un squelette en éléments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700213"/>
            <a:ext cx="8893175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Le résultat ne permet pas de retrouver certaines propriétés intéressantes du continu.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3857620" y="2664312"/>
            <a:ext cx="528638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.L’intersection de deux surfaces ne forme pas nécessairement une courbe,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857620" y="4071942"/>
            <a:ext cx="528638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.L’intersection de deux courbes n’est pas forcément un point,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857620" y="5521832"/>
            <a:ext cx="528638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.En 3d, un squelette peut toujours contenir des parties volumiques.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8" name="Picture 7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833" y="2857496"/>
            <a:ext cx="3979453" cy="3156242"/>
          </a:xfrm>
          <a:prstGeom prst="rect">
            <a:avLst/>
          </a:prstGeom>
        </p:spPr>
      </p:pic>
      <p:pic>
        <p:nvPicPr>
          <p:cNvPr id="12" name="Picture 11" descr="scotch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886546">
            <a:off x="1177486" y="2706745"/>
            <a:ext cx="1282376" cy="470746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928800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Voxels : décomposer un squelette en éléments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Complexes: décomposition d’un squelette en éléments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857364"/>
            <a:ext cx="392909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Les segments contenus dans seulement deux carrés sont dits </a:t>
            </a:r>
            <a:r>
              <a:rPr lang="fr-FR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reguliers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804684"/>
            <a:ext cx="400049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Deux carrés qui partagent une ligne régulière appartiennent à la 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même surface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9" name="Picture 8" descr="sep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64678" y="1714488"/>
            <a:ext cx="5479322" cy="4478218"/>
          </a:xfrm>
          <a:prstGeom prst="rect">
            <a:avLst/>
          </a:prstGeom>
        </p:spPr>
      </p:pic>
      <p:pic>
        <p:nvPicPr>
          <p:cNvPr id="10" name="Picture 9" descr="sep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4678" y="1714488"/>
            <a:ext cx="5479322" cy="4478218"/>
          </a:xfrm>
          <a:prstGeom prst="rect">
            <a:avLst/>
          </a:prstGeom>
        </p:spPr>
      </p:pic>
      <p:pic>
        <p:nvPicPr>
          <p:cNvPr id="11" name="Picture 10" descr="sep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64678" y="1714488"/>
            <a:ext cx="5479322" cy="4478218"/>
          </a:xfrm>
          <a:prstGeom prst="rect">
            <a:avLst/>
          </a:prstGeom>
        </p:spPr>
      </p:pic>
      <p:pic>
        <p:nvPicPr>
          <p:cNvPr id="12" name="Picture 11" descr="sep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64678" y="1714488"/>
            <a:ext cx="5479322" cy="4478218"/>
          </a:xfrm>
          <a:prstGeom prst="rect">
            <a:avLst/>
          </a:prstGeom>
        </p:spPr>
      </p:pic>
      <p:pic>
        <p:nvPicPr>
          <p:cNvPr id="13" name="Picture 12" descr="scotch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4442483">
            <a:off x="6046353" y="1380196"/>
            <a:ext cx="626488" cy="116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La squelettisation dans le cadre continu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0035" y="2132856"/>
            <a:ext cx="8643966" cy="157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Si l’on considérait un objet comme une forêt, et que l’on allumait un feu aux abords de cette forêt, </a:t>
            </a:r>
          </a:p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le squelette de l’objet serait les points de rencontre des différents fronts enflammés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630541"/>
            <a:ext cx="2419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Harry Blum, </a:t>
            </a:r>
            <a:r>
              <a:rPr lang="fr-FR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1962</a:t>
            </a:r>
            <a:endParaRPr lang="fr-FR" b="1" dirty="0">
              <a:solidFill>
                <a:schemeClr val="accent6">
                  <a:lumMod val="40000"/>
                  <a:lumOff val="6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035" y="4810700"/>
            <a:ext cx="864396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Définition équivalente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basée sur l’utilisation de boules maximales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365104"/>
            <a:ext cx="2020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L. </a:t>
            </a:r>
            <a:r>
              <a:rPr lang="fr-FR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Calabi</a:t>
            </a:r>
            <a:r>
              <a:rPr lang="fr-FR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, 1965</a:t>
            </a:r>
            <a:endParaRPr lang="fr-FR" b="1" dirty="0">
              <a:solidFill>
                <a:schemeClr val="accent6">
                  <a:lumMod val="40000"/>
                  <a:lumOff val="60000"/>
                </a:schemeClr>
              </a:solidFill>
              <a:latin typeface="Segoe Print" pitchFamily="2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0016" y="5870930"/>
            <a:ext cx="8643966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Dans un espace n-dimensionnel, le squelette d’un objet est au plus (n-1) dimensionnel.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108520" y="-171400"/>
            <a:ext cx="9361040" cy="712879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feudeprairi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1720" y="200776"/>
            <a:ext cx="5079464" cy="650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12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5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5" grpId="0"/>
      <p:bldP spid="2" grpId="0"/>
      <p:bldP spid="16" grpId="0"/>
      <p:bldP spid="17" grpId="0"/>
      <p:bldP spid="19" grpId="0"/>
      <p:bldP spid="3" grpId="0" animBg="1"/>
      <p:bldP spid="3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Complexes : décomposition d’un squelette en éléments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2" name="Picture 11" descr="zoom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6856" y="2285992"/>
            <a:ext cx="3726232" cy="3639676"/>
          </a:xfrm>
          <a:prstGeom prst="rect">
            <a:avLst/>
          </a:prstGeom>
        </p:spPr>
      </p:pic>
      <p:pic>
        <p:nvPicPr>
          <p:cNvPr id="13" name="Picture 12" descr="zoom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6856" y="2571744"/>
            <a:ext cx="3787144" cy="3046332"/>
          </a:xfrm>
          <a:prstGeom prst="rect">
            <a:avLst/>
          </a:prstGeom>
        </p:spPr>
      </p:pic>
      <p:pic>
        <p:nvPicPr>
          <p:cNvPr id="14" name="Picture 13" descr="decomp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571612"/>
            <a:ext cx="5388419" cy="4955639"/>
          </a:xfrm>
          <a:prstGeom prst="rect">
            <a:avLst/>
          </a:prstGeom>
        </p:spPr>
      </p:pic>
      <p:pic>
        <p:nvPicPr>
          <p:cNvPr id="15" name="Picture 14" descr="decomp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571612"/>
            <a:ext cx="5388419" cy="4955639"/>
          </a:xfrm>
          <a:prstGeom prst="rect">
            <a:avLst/>
          </a:prstGeom>
        </p:spPr>
      </p:pic>
      <p:pic>
        <p:nvPicPr>
          <p:cNvPr id="16" name="Picture 15" descr="decomp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571612"/>
            <a:ext cx="5388419" cy="4955639"/>
          </a:xfrm>
          <a:prstGeom prst="rect">
            <a:avLst/>
          </a:prstGeom>
        </p:spPr>
      </p:pic>
      <p:pic>
        <p:nvPicPr>
          <p:cNvPr id="17" name="Picture 16" descr="scotch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106738">
            <a:off x="1581341" y="1491805"/>
            <a:ext cx="2433305" cy="437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Complexes : décomposition d’un squelette en éléments simples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785926"/>
            <a:ext cx="81439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 le cadre des complexes, le </a:t>
            </a:r>
            <a:r>
              <a:rPr lang="fr-FR" b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résultat de la décomposition d’un squelette </a:t>
            </a: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 éléments simples possèdent d’intéressantes propriétés topologiques :</a:t>
            </a:r>
            <a:endParaRPr lang="fr-FR" b="1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3571876"/>
            <a:ext cx="8072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.L’intersection de deux </a:t>
            </a:r>
            <a:r>
              <a:rPr lang="fr-FR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Segoe Print" pitchFamily="2" charset="0"/>
              </a:rPr>
              <a:t>surfaces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ou plus est une </a:t>
            </a:r>
            <a:r>
              <a:rPr lang="fr-FR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egoe Print" pitchFamily="2" charset="0"/>
              </a:rPr>
              <a:t>courbe (segments connectés)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</a:t>
            </a:r>
          </a:p>
          <a:p>
            <a:pPr>
              <a:lnSpc>
                <a:spcPct val="150000"/>
              </a:lnSpc>
            </a:pPr>
            <a:endParaRPr lang="fr-FR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.L’intersection de deux </a:t>
            </a:r>
            <a:r>
              <a:rPr lang="fr-FR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egoe Print" pitchFamily="2" charset="0"/>
              </a:rPr>
              <a:t>courbes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ou plus est un </a:t>
            </a:r>
            <a:r>
              <a:rPr lang="fr-FR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Segoe Print" pitchFamily="2" charset="0"/>
              </a:rPr>
              <a:t>point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</a:t>
            </a:r>
          </a:p>
          <a:p>
            <a:pPr>
              <a:lnSpc>
                <a:spcPct val="150000"/>
              </a:lnSpc>
            </a:pPr>
            <a:endParaRPr lang="fr-FR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.En dimension n, un squelette ne contient aucune n-face.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Vers un algorithme de squelettisation…</a:t>
            </a:r>
            <a:endParaRPr lang="fr-FR" sz="200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785926"/>
            <a:ext cx="8143900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Nous allons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6814" y="2643182"/>
            <a:ext cx="7562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.mettre en place un 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algorithme de squelettisation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fonctionnant dans le cadre des complexes.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4005868"/>
            <a:ext cx="756290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.la squelettisation devra 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conserver « l’aspect visuel »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 l’objet.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Vers un algorithme de squelettisation…</a:t>
            </a:r>
            <a:endParaRPr lang="fr-FR" sz="200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50" y="1556792"/>
            <a:ext cx="85364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 1975, </a:t>
            </a:r>
            <a:r>
              <a:rPr lang="fr-FR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Rosenfeld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a proposé le premier algorithme de squelettisation directionnel en 2d, basé sur l’examen d’un voisin d’un point dans une </a:t>
            </a:r>
            <a:r>
              <a:rPr lang="fr-FR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irection donnée.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50" y="4682460"/>
            <a:ext cx="8536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 1990, 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Kong, </a:t>
            </a:r>
            <a:r>
              <a:rPr lang="fr-FR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Litherland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et </a:t>
            </a:r>
            <a:r>
              <a:rPr lang="fr-FR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Rosenfeld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posent cette question comme un important problème ouvert de la topologie discrète. 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243826"/>
            <a:ext cx="9144000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Cette approche peut-elle se généraliser en 3D 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50" y="4682460"/>
            <a:ext cx="8536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 2008, </a:t>
            </a:r>
            <a:r>
              <a:rPr lang="fr-FR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Couprie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et Bertrand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apportent une réponse basée sur les noyaux critiques.</a:t>
            </a:r>
            <a:endParaRPr lang="fr-FR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50" y="4682460"/>
            <a:ext cx="85364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 la suite, nous donnerons une propriété simple dans les complexes, permettant de définir des algorithmes de squelettisation directionnelle 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 toute dimension.</a:t>
            </a:r>
          </a:p>
        </p:txBody>
      </p:sp>
    </p:spTree>
    <p:extLst>
      <p:ext uri="{BB962C8B-B14F-4D97-AF65-F5344CB8AC3E}">
        <p14:creationId xmlns:p14="http://schemas.microsoft.com/office/powerpoint/2010/main" val="20550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  <p:bldP spid="8" grpId="0"/>
      <p:bldP spid="9" grpId="0"/>
      <p:bldP spid="9" grpId="1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Direction des paires libres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714488"/>
            <a:ext cx="8786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 C un complexe cubique, et soit (f,g) une paire libre de C.</a:t>
            </a:r>
          </a:p>
          <a:p>
            <a:pPr>
              <a:lnSpc>
                <a:spcPct val="150000"/>
              </a:lnSpc>
            </a:pP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La </a:t>
            </a:r>
            <a:r>
              <a:rPr lang="fr-FR" b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direction of (f,g) </a:t>
            </a:r>
            <a:r>
              <a:rPr lang="fr-FR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 la droite passant par les centres de f et de g.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2" y="3214686"/>
            <a:ext cx="58579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 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fr-FR" b="1" baseline="30000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on définit la fonction </a:t>
            </a:r>
            <a:r>
              <a:rPr lang="fr-FR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Dir</a:t>
            </a: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qui associe à une paire libre un entier entre 0 et n-1, </a:t>
            </a:r>
          </a:p>
          <a:p>
            <a:pPr>
              <a:lnSpc>
                <a:spcPct val="20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et tel que  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= 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k,l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   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ssi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  </a:t>
            </a:r>
          </a:p>
          <a:p>
            <a:pPr>
              <a:lnSpc>
                <a:spcPct val="20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et 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k,l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ont des directions parallèles.</a:t>
            </a:r>
          </a:p>
        </p:txBody>
      </p:sp>
      <p:pic>
        <p:nvPicPr>
          <p:cNvPr id="8" name="Picture 7" descr="dir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9135" y="2857496"/>
            <a:ext cx="2386269" cy="4216099"/>
          </a:xfrm>
          <a:prstGeom prst="rect">
            <a:avLst/>
          </a:prstGeom>
        </p:spPr>
      </p:pic>
      <p:pic>
        <p:nvPicPr>
          <p:cNvPr id="9" name="Picture 8" descr="dir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9135" y="2857496"/>
            <a:ext cx="2386269" cy="4216099"/>
          </a:xfrm>
          <a:prstGeom prst="rect">
            <a:avLst/>
          </a:prstGeom>
        </p:spPr>
      </p:pic>
      <p:pic>
        <p:nvPicPr>
          <p:cNvPr id="10" name="Picture 9" descr="dir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9135" y="2857496"/>
            <a:ext cx="2386269" cy="4216099"/>
          </a:xfrm>
          <a:prstGeom prst="rect">
            <a:avLst/>
          </a:prstGeom>
        </p:spPr>
      </p:pic>
      <p:pic>
        <p:nvPicPr>
          <p:cNvPr id="13" name="Picture 12" descr="dir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4" name="Picture 13" descr="dir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5" name="Picture 14" descr="dir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6" name="Picture 15" descr="dir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1" name="Picture 10" descr="dir3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7" name="Picture 16" descr="dir8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8" name="Picture 17" descr="dir9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19" name="Picture 18" descr="dir1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20" name="Picture 19" descr="dir11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pic>
        <p:nvPicPr>
          <p:cNvPr id="21" name="Picture 20" descr="dir12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332400" y="2857496"/>
            <a:ext cx="2386269" cy="421609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143504" y="3000372"/>
            <a:ext cx="191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= 0</a:t>
            </a:r>
          </a:p>
          <a:p>
            <a:pPr algn="ctr"/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(verticale)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43504" y="3000372"/>
            <a:ext cx="191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= 1</a:t>
            </a:r>
          </a:p>
          <a:p>
            <a:pPr algn="ctr"/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(horizontale)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3" y="1392901"/>
            <a:ext cx="8679701" cy="1607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22" grpId="2"/>
      <p:bldP spid="22" grpId="3"/>
      <p:bldP spid="23" grpId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Orientation des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paires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libres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428736"/>
            <a:ext cx="828677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définit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la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fonction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</a:t>
            </a:r>
            <a:r>
              <a:rPr lang="en-US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Orient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qui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associe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à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entier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entre 0 et 1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selon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“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l’orientation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” de la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</a:p>
        </p:txBody>
      </p:sp>
      <p:pic>
        <p:nvPicPr>
          <p:cNvPr id="8" name="Picture 7" descr="dir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496"/>
            <a:ext cx="1901783" cy="3360101"/>
          </a:xfrm>
          <a:prstGeom prst="rect">
            <a:avLst/>
          </a:prstGeom>
        </p:spPr>
      </p:pic>
      <p:pic>
        <p:nvPicPr>
          <p:cNvPr id="10" name="Picture 9" descr="dir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2857496"/>
            <a:ext cx="1901783" cy="3360101"/>
          </a:xfrm>
          <a:prstGeom prst="rect">
            <a:avLst/>
          </a:prstGeom>
        </p:spPr>
      </p:pic>
      <p:pic>
        <p:nvPicPr>
          <p:cNvPr id="11" name="Picture 10" descr="dir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41985" y="2857496"/>
            <a:ext cx="1901783" cy="3360101"/>
          </a:xfrm>
          <a:prstGeom prst="rect">
            <a:avLst/>
          </a:prstGeom>
        </p:spPr>
      </p:pic>
      <p:pic>
        <p:nvPicPr>
          <p:cNvPr id="12" name="Picture 11" descr="dir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2857496"/>
            <a:ext cx="1901783" cy="33601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988626"/>
            <a:ext cx="1919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 = 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52632" y="6000768"/>
            <a:ext cx="1919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 = 1</a:t>
            </a:r>
          </a:p>
        </p:txBody>
      </p:sp>
      <p:pic>
        <p:nvPicPr>
          <p:cNvPr id="14" name="Picture 13" descr="dir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857496"/>
            <a:ext cx="1900800" cy="3358364"/>
          </a:xfrm>
          <a:prstGeom prst="rect">
            <a:avLst/>
          </a:prstGeom>
        </p:spPr>
      </p:pic>
      <p:pic>
        <p:nvPicPr>
          <p:cNvPr id="15" name="Picture 14" descr="dir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28794" y="2857496"/>
            <a:ext cx="1900800" cy="3358364"/>
          </a:xfrm>
          <a:prstGeom prst="rect">
            <a:avLst/>
          </a:prstGeom>
        </p:spPr>
      </p:pic>
      <p:pic>
        <p:nvPicPr>
          <p:cNvPr id="16" name="Picture 15" descr="dir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42968" y="2857496"/>
            <a:ext cx="1900800" cy="3358364"/>
          </a:xfrm>
          <a:prstGeom prst="rect">
            <a:avLst/>
          </a:prstGeom>
        </p:spPr>
      </p:pic>
      <p:pic>
        <p:nvPicPr>
          <p:cNvPr id="17" name="Picture 16" descr="dir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68" y="2857496"/>
            <a:ext cx="1900800" cy="335836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14974" y="5988626"/>
            <a:ext cx="1919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 = 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67606" y="6000768"/>
            <a:ext cx="1919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 = 1</a:t>
            </a:r>
          </a:p>
        </p:txBody>
      </p:sp>
      <p:pic>
        <p:nvPicPr>
          <p:cNvPr id="20" name="Picture 19" descr="flech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642910" y="2611851"/>
            <a:ext cx="745711" cy="745711"/>
          </a:xfrm>
          <a:prstGeom prst="rect">
            <a:avLst/>
          </a:prstGeom>
        </p:spPr>
      </p:pic>
      <p:pic>
        <p:nvPicPr>
          <p:cNvPr id="21" name="Picture 20" descr="flech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6200000">
            <a:off x="3000364" y="5072074"/>
            <a:ext cx="745711" cy="745711"/>
          </a:xfrm>
          <a:prstGeom prst="rect">
            <a:avLst/>
          </a:prstGeom>
        </p:spPr>
      </p:pic>
      <p:pic>
        <p:nvPicPr>
          <p:cNvPr id="22" name="Picture 21" descr="flech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57818" y="3071810"/>
            <a:ext cx="745711" cy="745711"/>
          </a:xfrm>
          <a:prstGeom prst="rect">
            <a:avLst/>
          </a:prstGeom>
        </p:spPr>
      </p:pic>
      <p:pic>
        <p:nvPicPr>
          <p:cNvPr id="23" name="Picture 22" descr="flech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0800000">
            <a:off x="8215338" y="3071810"/>
            <a:ext cx="745711" cy="7457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8" grpId="0"/>
      <p:bldP spid="1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Suppression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parallèle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paires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libres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643051"/>
            <a:ext cx="8286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le cadre des complexes,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la suppression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simultanée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n’est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généralement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pas possible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1" name="Picture 10" descr="coll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3299978"/>
            <a:ext cx="3143272" cy="2343571"/>
          </a:xfrm>
          <a:prstGeom prst="rect">
            <a:avLst/>
          </a:prstGeom>
        </p:spPr>
      </p:pic>
      <p:pic>
        <p:nvPicPr>
          <p:cNvPr id="16" name="Picture 15" descr="coll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3299978"/>
            <a:ext cx="3143272" cy="2343571"/>
          </a:xfrm>
          <a:prstGeom prst="rect">
            <a:avLst/>
          </a:prstGeom>
        </p:spPr>
      </p:pic>
      <p:pic>
        <p:nvPicPr>
          <p:cNvPr id="17" name="Picture 16" descr="coll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3299978"/>
            <a:ext cx="3143312" cy="2343600"/>
          </a:xfrm>
          <a:prstGeom prst="rect">
            <a:avLst/>
          </a:prstGeom>
        </p:spPr>
      </p:pic>
      <p:pic>
        <p:nvPicPr>
          <p:cNvPr id="18" name="Picture 17" descr="croix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00496" y="3514292"/>
            <a:ext cx="1143008" cy="114300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500694" y="3714752"/>
            <a:ext cx="36433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</a:t>
            </a: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0694" y="4313116"/>
            <a:ext cx="36433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f,l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</a:t>
            </a: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4876" y="5207185"/>
            <a:ext cx="44291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 \ {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f,g,l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}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n’est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pas un collapse de 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Suppression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parallèle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paires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libres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643051"/>
            <a:ext cx="8715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Cependant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il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certaines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fois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possible de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supprimer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simultanément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des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d’un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pendant un collapse.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5818" y="3005736"/>
            <a:ext cx="8286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(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et (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k,l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deux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distinctes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 C.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Le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C \ {f, g, k, l}  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collapse de C   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ssi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  f ≠ k. </a:t>
            </a:r>
          </a:p>
        </p:txBody>
      </p:sp>
      <p:pic>
        <p:nvPicPr>
          <p:cNvPr id="6" name="Picture 5" descr="coll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143380"/>
            <a:ext cx="3143272" cy="2343571"/>
          </a:xfrm>
          <a:prstGeom prst="rect">
            <a:avLst/>
          </a:prstGeom>
        </p:spPr>
      </p:pic>
      <p:pic>
        <p:nvPicPr>
          <p:cNvPr id="9" name="Picture 8" descr="coll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4143380"/>
            <a:ext cx="3143272" cy="2343571"/>
          </a:xfrm>
          <a:prstGeom prst="rect">
            <a:avLst/>
          </a:prstGeom>
        </p:spPr>
      </p:pic>
      <p:pic>
        <p:nvPicPr>
          <p:cNvPr id="12" name="Picture 11" descr="coll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4143380"/>
            <a:ext cx="3143312" cy="2343600"/>
          </a:xfrm>
          <a:prstGeom prst="rect">
            <a:avLst/>
          </a:prstGeom>
        </p:spPr>
      </p:pic>
      <p:pic>
        <p:nvPicPr>
          <p:cNvPr id="13" name="Picture 12" descr="goo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6050" y="4286256"/>
            <a:ext cx="1174339" cy="11743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2936"/>
            <a:ext cx="7776864" cy="12904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Suppression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parallèle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paires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libres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8" y="1785926"/>
            <a:ext cx="871540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Corollaire</a:t>
            </a: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818" y="3005736"/>
            <a:ext cx="8286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</a:t>
            </a:r>
            <a:r>
              <a:rPr lang="en-US" b="1" baseline="-25000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1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g</a:t>
            </a:r>
            <a:r>
              <a:rPr lang="en-US" b="1" baseline="-25000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1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…,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</a:t>
            </a:r>
            <a:r>
              <a:rPr lang="en-US" b="1" baseline="-25000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</a:t>
            </a:r>
            <a:r>
              <a:rPr lang="en-US" b="1" baseline="-25000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n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distinctes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mêmes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directions et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mêmes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orientations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d’un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C.</a:t>
            </a:r>
          </a:p>
          <a:p>
            <a:pPr>
              <a:lnSpc>
                <a:spcPct val="150000"/>
              </a:lnSpc>
            </a:pP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Le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 \ {f1, g1, …, fn,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gn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}   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collapse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 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98" y="5692098"/>
            <a:ext cx="871540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corollaire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généralise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l’approche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directionelle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en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toute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dimension.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8" y="2804948"/>
            <a:ext cx="8715404" cy="21559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Le cadre des </a:t>
            </a:r>
            <a:r>
              <a:rPr lang="fr-FR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voxels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5" y="1649473"/>
            <a:ext cx="8643966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Dans le cadre des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voxels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, un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objet est un </a:t>
            </a:r>
            <a:r>
              <a:rPr lang="fr-FR" b="1" dirty="0">
                <a:solidFill>
                  <a:schemeClr val="bg1"/>
                </a:solidFill>
                <a:latin typeface="Segoe Print" pitchFamily="2" charset="0"/>
              </a:rPr>
              <a:t>sous-ensemble de Z</a:t>
            </a:r>
            <a:r>
              <a:rPr lang="fr-FR" b="1" baseline="30000" dirty="0">
                <a:solidFill>
                  <a:schemeClr val="bg1"/>
                </a:solidFill>
                <a:latin typeface="Segoe Print" pitchFamily="2" charset="0"/>
              </a:rPr>
              <a:t>n</a:t>
            </a:r>
            <a:r>
              <a:rPr lang="fr-FR" b="1" dirty="0">
                <a:solidFill>
                  <a:schemeClr val="bg1"/>
                </a:solidFill>
                <a:latin typeface="Segoe Print" pitchFamily="2" charset="0"/>
              </a:rPr>
              <a:t> </a:t>
            </a:r>
            <a:endParaRPr lang="fr-FR" b="1" dirty="0" smtClean="0">
              <a:solidFill>
                <a:schemeClr val="bg1"/>
              </a:solidFill>
              <a:latin typeface="Segoe Print" pitchFamily="2" charset="0"/>
            </a:endParaRP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en 2d, n=2,    en 3d, n=3).</a:t>
            </a:r>
            <a:endParaRPr lang="fr-FR" b="1" baseline="30000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34" y="2857496"/>
            <a:ext cx="8643966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Un tel objet peut être vu comme composé de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pixels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(2d) ou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voxels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(3d).</a:t>
            </a:r>
            <a:endParaRPr lang="fr-FR" b="1" baseline="30000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5" name="Pixels" descr="exemple_obje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3429000"/>
            <a:ext cx="5429256" cy="3201490"/>
          </a:xfrm>
          <a:prstGeom prst="rect">
            <a:avLst/>
          </a:prstGeom>
        </p:spPr>
      </p:pic>
      <p:pic>
        <p:nvPicPr>
          <p:cNvPr id="2" name="Point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623" y="3272444"/>
            <a:ext cx="6603076" cy="3396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Bord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d’un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complexe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785926"/>
            <a:ext cx="8715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Le </a:t>
            </a:r>
            <a:r>
              <a:rPr lang="en-US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Bord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d’un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l’ensemble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des faces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incluses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une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face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appartenant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à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une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paire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libre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 C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</a:p>
        </p:txBody>
      </p:sp>
      <p:pic>
        <p:nvPicPr>
          <p:cNvPr id="5" name="Picture 4" descr="border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2509110"/>
            <a:ext cx="6513028" cy="4348890"/>
          </a:xfrm>
          <a:prstGeom prst="rect">
            <a:avLst/>
          </a:prstGeom>
        </p:spPr>
      </p:pic>
      <p:pic>
        <p:nvPicPr>
          <p:cNvPr id="11" name="Picture 10" descr="Cadre_Rouge2.png" hidden="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500174"/>
            <a:ext cx="9144000" cy="1145985"/>
          </a:xfrm>
          <a:prstGeom prst="rect">
            <a:avLst/>
          </a:prstGeom>
        </p:spPr>
      </p:pic>
      <p:pic>
        <p:nvPicPr>
          <p:cNvPr id="12" name="Picture 11" descr="border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2509200"/>
            <a:ext cx="6512894" cy="4348800"/>
          </a:xfrm>
          <a:prstGeom prst="rect">
            <a:avLst/>
          </a:prstGeom>
        </p:spPr>
      </p:pic>
      <p:pic>
        <p:nvPicPr>
          <p:cNvPr id="13" name="Picture 12" descr="border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728" y="2509200"/>
            <a:ext cx="6512894" cy="434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428736"/>
            <a:ext cx="8286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 (X, W, i)</a:t>
            </a:r>
            <a:r>
              <a:rPr lang="fr-FR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  (en n-d)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2027100"/>
            <a:ext cx="828677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Tant que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i&gt;0 et qu’il existe des faces libres dans X \ 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1570" y="2527166"/>
            <a:ext cx="80724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 = Bord (X)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955794"/>
            <a:ext cx="82867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Pour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t allant de 0 à n-1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60" y="3384422"/>
            <a:ext cx="828677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Pour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 allant de 0 à 1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7388" y="3813050"/>
            <a:ext cx="828677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Pour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 allant de n à 1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24102" y="4313116"/>
            <a:ext cx="8286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 = { 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libre pour X | g </a:t>
            </a:r>
            <a:r>
              <a:rPr lang="az-Cyrl-AZ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Є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W,   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)=t,   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                                 Orient 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)=s  &amp;  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dim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(f)=d } 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5634000" y="4500570"/>
            <a:ext cx="285752" cy="142876"/>
          </a:xfrm>
          <a:prstGeom prst="line">
            <a:avLst/>
          </a:prstGeom>
          <a:ln w="15875">
            <a:solidFill>
              <a:schemeClr val="bg1">
                <a:lumMod val="9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24102" y="5143512"/>
            <a:ext cx="828677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G = { (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f,g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) </a:t>
            </a:r>
            <a:r>
              <a:rPr lang="az-Cyrl-AZ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Є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E | f </a:t>
            </a:r>
            <a:r>
              <a:rPr lang="az-Cyrl-AZ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Є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L et g </a:t>
            </a:r>
            <a:r>
              <a:rPr lang="az-Cyrl-AZ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Є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L } 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6" y="5527562"/>
            <a:ext cx="82867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 = X \ G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5956190"/>
            <a:ext cx="828677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i = i-1</a:t>
            </a:r>
            <a:endParaRPr lang="fr-FR" baseline="30000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4" name="Picture 13" descr="lin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 flipH="1">
            <a:off x="1989068" y="4286256"/>
            <a:ext cx="154039" cy="1643074"/>
          </a:xfrm>
          <a:prstGeom prst="rect">
            <a:avLst/>
          </a:prstGeom>
        </p:spPr>
      </p:pic>
      <p:pic>
        <p:nvPicPr>
          <p:cNvPr id="20" name="Picture 19" descr="line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33081" y="2571744"/>
            <a:ext cx="309895" cy="38576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5" name="Picture 4" descr="border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356417"/>
            <a:ext cx="8025397" cy="5358731"/>
          </a:xfrm>
          <a:prstGeom prst="rect">
            <a:avLst/>
          </a:prstGeom>
        </p:spPr>
      </p:pic>
      <p:pic>
        <p:nvPicPr>
          <p:cNvPr id="9" name="Picture 8" descr="border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1356417"/>
            <a:ext cx="8025397" cy="5358731"/>
          </a:xfrm>
          <a:prstGeom prst="rect">
            <a:avLst/>
          </a:prstGeom>
        </p:spPr>
      </p:pic>
      <p:pic>
        <p:nvPicPr>
          <p:cNvPr id="11" name="Picture 10" descr="border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2" name="Picture 11" descr="border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1356417"/>
            <a:ext cx="8025397" cy="5358731"/>
          </a:xfrm>
          <a:prstGeom prst="rect">
            <a:avLst/>
          </a:prstGeom>
        </p:spPr>
      </p:pic>
      <p:pic>
        <p:nvPicPr>
          <p:cNvPr id="13" name="Picture 12" descr="border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5" name="Picture 14" descr="border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6" name="Picture 15" descr="border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7" name="Picture 16" descr="border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8" name="Picture 17" descr="border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20" name="Picture 19" descr="border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-32" y="1785926"/>
            <a:ext cx="178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Directions &amp;</a:t>
            </a: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Orientation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32" y="4214818"/>
            <a:ext cx="178591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Dimension</a:t>
            </a:r>
          </a:p>
        </p:txBody>
      </p:sp>
      <p:pic>
        <p:nvPicPr>
          <p:cNvPr id="23" name="Picture 22" descr="fleche.png"/>
          <p:cNvPicPr>
            <a:picLocks noChangeAspect="1"/>
          </p:cNvPicPr>
          <p:nvPr/>
        </p:nvPicPr>
        <p:blipFill>
          <a:blip r:embed="rId13" cstate="print">
            <a:lum bright="-80000"/>
          </a:blip>
          <a:stretch>
            <a:fillRect/>
          </a:stretch>
        </p:blipFill>
        <p:spPr>
          <a:xfrm rot="10800000">
            <a:off x="-71470" y="2786058"/>
            <a:ext cx="642942" cy="642942"/>
          </a:xfrm>
          <a:prstGeom prst="rect">
            <a:avLst/>
          </a:prstGeom>
          <a:noFill/>
        </p:spPr>
      </p:pic>
      <p:pic>
        <p:nvPicPr>
          <p:cNvPr id="24" name="Picture 23" descr="fleche.png"/>
          <p:cNvPicPr>
            <a:picLocks noChangeAspect="1"/>
          </p:cNvPicPr>
          <p:nvPr/>
        </p:nvPicPr>
        <p:blipFill>
          <a:blip r:embed="rId13" cstate="print">
            <a:lum bright="-80000"/>
          </a:blip>
          <a:stretch>
            <a:fillRect/>
          </a:stretch>
        </p:blipFill>
        <p:spPr>
          <a:xfrm>
            <a:off x="642910" y="2786058"/>
            <a:ext cx="642942" cy="642942"/>
          </a:xfrm>
          <a:prstGeom prst="rect">
            <a:avLst/>
          </a:prstGeom>
        </p:spPr>
      </p:pic>
      <p:pic>
        <p:nvPicPr>
          <p:cNvPr id="25" name="Picture 24" descr="fleche.png"/>
          <p:cNvPicPr>
            <a:picLocks noChangeAspect="1"/>
          </p:cNvPicPr>
          <p:nvPr/>
        </p:nvPicPr>
        <p:blipFill>
          <a:blip r:embed="rId13" cstate="print">
            <a:lum bright="-80000"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  <p:pic>
        <p:nvPicPr>
          <p:cNvPr id="26" name="Picture 25" descr="fleche.png"/>
          <p:cNvPicPr>
            <a:picLocks noChangeAspect="1"/>
          </p:cNvPicPr>
          <p:nvPr/>
        </p:nvPicPr>
        <p:blipFill>
          <a:blip r:embed="rId13" cstate="print">
            <a:lum bright="-80000"/>
          </a:blip>
          <a:stretch>
            <a:fillRect/>
          </a:stretch>
        </p:blipFill>
        <p:spPr>
          <a:xfrm rot="16200000">
            <a:off x="1428728" y="2786058"/>
            <a:ext cx="642942" cy="64294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-32" y="4741744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3D3D3D"/>
                </a:solidFill>
                <a:latin typeface="Segoe Print" pitchFamily="2" charset="0"/>
              </a:rPr>
              <a:t>Carré</a:t>
            </a: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 &amp; segment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-32" y="5135747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Segment &amp; point</a:t>
            </a:r>
          </a:p>
        </p:txBody>
      </p:sp>
      <p:pic>
        <p:nvPicPr>
          <p:cNvPr id="31" name="Picture 30" descr="fleche.png"/>
          <p:cNvPicPr>
            <a:picLocks noChangeAspect="1"/>
          </p:cNvPicPr>
          <p:nvPr/>
        </p:nvPicPr>
        <p:blipFill>
          <a:blip r:embed="rId13" cstate="print">
            <a:lum/>
          </a:blip>
          <a:stretch>
            <a:fillRect/>
          </a:stretch>
        </p:blipFill>
        <p:spPr>
          <a:xfrm rot="10800000">
            <a:off x="-71470" y="2786058"/>
            <a:ext cx="642942" cy="642942"/>
          </a:xfrm>
          <a:prstGeom prst="rect">
            <a:avLst/>
          </a:prstGeom>
          <a:noFill/>
        </p:spPr>
      </p:pic>
      <p:pic>
        <p:nvPicPr>
          <p:cNvPr id="32" name="Picture 31" descr="fleche.png"/>
          <p:cNvPicPr>
            <a:picLocks noChangeAspect="1"/>
          </p:cNvPicPr>
          <p:nvPr/>
        </p:nvPicPr>
        <p:blipFill>
          <a:blip r:embed="rId13" cstate="print">
            <a:lum/>
          </a:blip>
          <a:stretch>
            <a:fillRect/>
          </a:stretch>
        </p:blipFill>
        <p:spPr>
          <a:xfrm>
            <a:off x="642910" y="2786058"/>
            <a:ext cx="642942" cy="642942"/>
          </a:xfrm>
          <a:prstGeom prst="rect">
            <a:avLst/>
          </a:prstGeom>
        </p:spPr>
      </p:pic>
      <p:pic>
        <p:nvPicPr>
          <p:cNvPr id="33" name="Picture 32" descr="fleche.png"/>
          <p:cNvPicPr>
            <a:picLocks noChangeAspect="1"/>
          </p:cNvPicPr>
          <p:nvPr/>
        </p:nvPicPr>
        <p:blipFill>
          <a:blip r:embed="rId13" cstate="print">
            <a:lum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7" grpId="2"/>
      <p:bldP spid="27" grpId="3"/>
      <p:bldP spid="27" grpId="4"/>
      <p:bldP spid="28" grpId="0"/>
      <p:bldP spid="28" grpId="1"/>
      <p:bldP spid="28" grpId="2"/>
      <p:bldP spid="28" grpId="3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0" name="Picture 19" descr="border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9" name="Picture 18" descr="border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23" name="Picture 22" descr="border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24" name="Picture 23" descr="border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25" name="Picture 24" descr="border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-32" y="1785926"/>
            <a:ext cx="178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Directions &amp;</a:t>
            </a: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32" y="4214818"/>
            <a:ext cx="178591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Dimension</a:t>
            </a:r>
          </a:p>
        </p:txBody>
      </p:sp>
      <p:pic>
        <p:nvPicPr>
          <p:cNvPr id="28" name="Picture 27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 rot="10800000">
            <a:off x="-71470" y="2786058"/>
            <a:ext cx="642942" cy="642942"/>
          </a:xfrm>
          <a:prstGeom prst="rect">
            <a:avLst/>
          </a:prstGeom>
        </p:spPr>
      </p:pic>
      <p:pic>
        <p:nvPicPr>
          <p:cNvPr id="29" name="Picture 28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>
            <a:off x="642910" y="2786058"/>
            <a:ext cx="642942" cy="642942"/>
          </a:xfrm>
          <a:prstGeom prst="rect">
            <a:avLst/>
          </a:prstGeom>
        </p:spPr>
      </p:pic>
      <p:pic>
        <p:nvPicPr>
          <p:cNvPr id="30" name="Picture 29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  <p:pic>
        <p:nvPicPr>
          <p:cNvPr id="31" name="Picture 30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 rot="16200000">
            <a:off x="1428728" y="2786058"/>
            <a:ext cx="642942" cy="64294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-32" y="4741744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3D3D3D"/>
                </a:solidFill>
                <a:latin typeface="Segoe Print" pitchFamily="2" charset="0"/>
              </a:rPr>
              <a:t>Carré</a:t>
            </a: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 &amp; segment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32" y="5135747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Segment &amp; point</a:t>
            </a:r>
          </a:p>
        </p:txBody>
      </p:sp>
      <p:pic>
        <p:nvPicPr>
          <p:cNvPr id="35" name="Picture 34" descr="fleche.png"/>
          <p:cNvPicPr>
            <a:picLocks noChangeAspect="1"/>
          </p:cNvPicPr>
          <p:nvPr/>
        </p:nvPicPr>
        <p:blipFill>
          <a:blip r:embed="rId8" cstate="print">
            <a:lum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  <p:pic>
        <p:nvPicPr>
          <p:cNvPr id="36" name="Picture 35" descr="fleche.png"/>
          <p:cNvPicPr>
            <a:picLocks noChangeAspect="1"/>
          </p:cNvPicPr>
          <p:nvPr/>
        </p:nvPicPr>
        <p:blipFill>
          <a:blip r:embed="rId8" cstate="print">
            <a:lum/>
          </a:blip>
          <a:stretch>
            <a:fillRect/>
          </a:stretch>
        </p:blipFill>
        <p:spPr>
          <a:xfrm rot="16200000">
            <a:off x="1428728" y="2786058"/>
            <a:ext cx="642942" cy="6429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/>
      <p:bldP spid="32" grpId="2"/>
      <p:bldP spid="33" grpId="1"/>
      <p:bldP spid="33" grpId="2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5" name="Picture 24" descr="border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8" name="Picture 7" descr="border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9" name="Picture 8" descr="border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0" name="Picture 9" descr="border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1" name="Picture 10" descr="border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32" y="1785926"/>
            <a:ext cx="178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Directions &amp;</a:t>
            </a: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4214818"/>
            <a:ext cx="178591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Dimension</a:t>
            </a:r>
          </a:p>
        </p:txBody>
      </p:sp>
      <p:pic>
        <p:nvPicPr>
          <p:cNvPr id="14" name="Picture 13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 rot="10800000">
            <a:off x="-71470" y="2786058"/>
            <a:ext cx="642942" cy="642942"/>
          </a:xfrm>
          <a:prstGeom prst="rect">
            <a:avLst/>
          </a:prstGeom>
        </p:spPr>
      </p:pic>
      <p:pic>
        <p:nvPicPr>
          <p:cNvPr id="15" name="Picture 14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>
            <a:off x="642910" y="2786058"/>
            <a:ext cx="642942" cy="642942"/>
          </a:xfrm>
          <a:prstGeom prst="rect">
            <a:avLst/>
          </a:prstGeom>
        </p:spPr>
      </p:pic>
      <p:pic>
        <p:nvPicPr>
          <p:cNvPr id="16" name="Picture 15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  <p:pic>
        <p:nvPicPr>
          <p:cNvPr id="17" name="Picture 16" descr="fleche.png"/>
          <p:cNvPicPr>
            <a:picLocks noChangeAspect="1"/>
          </p:cNvPicPr>
          <p:nvPr/>
        </p:nvPicPr>
        <p:blipFill>
          <a:blip r:embed="rId8" cstate="print">
            <a:lum bright="-80000"/>
          </a:blip>
          <a:stretch>
            <a:fillRect/>
          </a:stretch>
        </p:blipFill>
        <p:spPr>
          <a:xfrm rot="16200000">
            <a:off x="1428728" y="2786058"/>
            <a:ext cx="642942" cy="64294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-32" y="4741744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3D3D3D"/>
                </a:solidFill>
                <a:latin typeface="Segoe Print" pitchFamily="2" charset="0"/>
              </a:rPr>
              <a:t>Carré</a:t>
            </a: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 &amp; segment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-32" y="5135747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Segment &amp; point</a:t>
            </a:r>
          </a:p>
        </p:txBody>
      </p:sp>
      <p:pic>
        <p:nvPicPr>
          <p:cNvPr id="22" name="Picture 21" descr="fleche.png"/>
          <p:cNvPicPr>
            <a:picLocks noChangeAspect="1"/>
          </p:cNvPicPr>
          <p:nvPr/>
        </p:nvPicPr>
        <p:blipFill>
          <a:blip r:embed="rId8" cstate="print">
            <a:lum/>
          </a:blip>
          <a:stretch>
            <a:fillRect/>
          </a:stretch>
        </p:blipFill>
        <p:spPr>
          <a:xfrm rot="16200000">
            <a:off x="1428728" y="2786058"/>
            <a:ext cx="642942" cy="642942"/>
          </a:xfrm>
          <a:prstGeom prst="rect">
            <a:avLst/>
          </a:prstGeom>
        </p:spPr>
      </p:pic>
      <p:pic>
        <p:nvPicPr>
          <p:cNvPr id="26" name="Picture 25" descr="etape16_bis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73200" y="1357298"/>
            <a:ext cx="8025397" cy="53587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1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1" name="Picture 10" descr="border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2" name="Picture 11" descr="border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3" name="Picture 12" descr="border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4" name="Picture 13" descr="border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5" name="Picture 14" descr="border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6" name="Picture 15" descr="border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7" name="Picture 16" descr="border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pic>
        <p:nvPicPr>
          <p:cNvPr id="18" name="Picture 17" descr="border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-32" y="1785926"/>
            <a:ext cx="178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Directions &amp;</a:t>
            </a: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Orientation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-32" y="4214818"/>
            <a:ext cx="178591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Dimension</a:t>
            </a:r>
          </a:p>
        </p:txBody>
      </p:sp>
      <p:pic>
        <p:nvPicPr>
          <p:cNvPr id="21" name="Picture 20" descr="fleche.png"/>
          <p:cNvPicPr>
            <a:picLocks noChangeAspect="1"/>
          </p:cNvPicPr>
          <p:nvPr/>
        </p:nvPicPr>
        <p:blipFill>
          <a:blip r:embed="rId11" cstate="print">
            <a:lum bright="-80000"/>
          </a:blip>
          <a:stretch>
            <a:fillRect/>
          </a:stretch>
        </p:blipFill>
        <p:spPr>
          <a:xfrm rot="10800000">
            <a:off x="-71470" y="2786058"/>
            <a:ext cx="642942" cy="642942"/>
          </a:xfrm>
          <a:prstGeom prst="rect">
            <a:avLst/>
          </a:prstGeom>
        </p:spPr>
      </p:pic>
      <p:pic>
        <p:nvPicPr>
          <p:cNvPr id="22" name="Picture 21" descr="fleche.png"/>
          <p:cNvPicPr>
            <a:picLocks noChangeAspect="1"/>
          </p:cNvPicPr>
          <p:nvPr/>
        </p:nvPicPr>
        <p:blipFill>
          <a:blip r:embed="rId11" cstate="print">
            <a:lum bright="-80000"/>
          </a:blip>
          <a:stretch>
            <a:fillRect/>
          </a:stretch>
        </p:blipFill>
        <p:spPr>
          <a:xfrm>
            <a:off x="642910" y="2786058"/>
            <a:ext cx="642942" cy="642942"/>
          </a:xfrm>
          <a:prstGeom prst="rect">
            <a:avLst/>
          </a:prstGeom>
        </p:spPr>
      </p:pic>
      <p:pic>
        <p:nvPicPr>
          <p:cNvPr id="23" name="Picture 22" descr="fleche.png"/>
          <p:cNvPicPr>
            <a:picLocks noChangeAspect="1"/>
          </p:cNvPicPr>
          <p:nvPr/>
        </p:nvPicPr>
        <p:blipFill>
          <a:blip r:embed="rId11" cstate="print">
            <a:lum bright="-80000"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  <p:pic>
        <p:nvPicPr>
          <p:cNvPr id="24" name="Picture 23" descr="fleche.png"/>
          <p:cNvPicPr>
            <a:picLocks noChangeAspect="1"/>
          </p:cNvPicPr>
          <p:nvPr/>
        </p:nvPicPr>
        <p:blipFill>
          <a:blip r:embed="rId11" cstate="print">
            <a:lum bright="-80000"/>
          </a:blip>
          <a:stretch>
            <a:fillRect/>
          </a:stretch>
        </p:blipFill>
        <p:spPr>
          <a:xfrm rot="16200000">
            <a:off x="1428728" y="2786058"/>
            <a:ext cx="642942" cy="64294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-32" y="4741744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3D3D3D"/>
                </a:solidFill>
                <a:latin typeface="Segoe Print" pitchFamily="2" charset="0"/>
              </a:rPr>
              <a:t>Carré</a:t>
            </a: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 &amp; segment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32" y="5135747"/>
            <a:ext cx="221457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D3D3D"/>
                </a:solidFill>
                <a:latin typeface="Segoe Print" pitchFamily="2" charset="0"/>
              </a:rPr>
              <a:t>Segment &amp; point</a:t>
            </a:r>
          </a:p>
        </p:txBody>
      </p:sp>
      <p:pic>
        <p:nvPicPr>
          <p:cNvPr id="28" name="Picture 27" descr="fleche.png"/>
          <p:cNvPicPr>
            <a:picLocks noChangeAspect="1"/>
          </p:cNvPicPr>
          <p:nvPr/>
        </p:nvPicPr>
        <p:blipFill>
          <a:blip r:embed="rId11" cstate="print">
            <a:lum/>
          </a:blip>
          <a:stretch>
            <a:fillRect/>
          </a:stretch>
        </p:blipFill>
        <p:spPr>
          <a:xfrm rot="10800000">
            <a:off x="-71470" y="2786058"/>
            <a:ext cx="642942" cy="642942"/>
          </a:xfrm>
          <a:prstGeom prst="rect">
            <a:avLst/>
          </a:prstGeom>
        </p:spPr>
      </p:pic>
      <p:pic>
        <p:nvPicPr>
          <p:cNvPr id="29" name="Picture 28" descr="fleche.png"/>
          <p:cNvPicPr>
            <a:picLocks noChangeAspect="1"/>
          </p:cNvPicPr>
          <p:nvPr/>
        </p:nvPicPr>
        <p:blipFill>
          <a:blip r:embed="rId11" cstate="print">
            <a:lum/>
          </a:blip>
          <a:stretch>
            <a:fillRect/>
          </a:stretch>
        </p:blipFill>
        <p:spPr>
          <a:xfrm>
            <a:off x="642910" y="2786058"/>
            <a:ext cx="642942" cy="642942"/>
          </a:xfrm>
          <a:prstGeom prst="rect">
            <a:avLst/>
          </a:prstGeom>
        </p:spPr>
      </p:pic>
      <p:pic>
        <p:nvPicPr>
          <p:cNvPr id="30" name="Picture 29" descr="fleche.png"/>
          <p:cNvPicPr>
            <a:picLocks noChangeAspect="1"/>
          </p:cNvPicPr>
          <p:nvPr/>
        </p:nvPicPr>
        <p:blipFill>
          <a:blip r:embed="rId11" cstate="print">
            <a:lum/>
          </a:blip>
          <a:stretch>
            <a:fillRect/>
          </a:stretch>
        </p:blipFill>
        <p:spPr>
          <a:xfrm rot="5400000">
            <a:off x="1071538" y="2857496"/>
            <a:ext cx="642942" cy="64294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1357298"/>
            <a:ext cx="8025397" cy="53587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3" presetClass="emph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6" grpId="2"/>
      <p:bldP spid="26" grpId="3"/>
      <p:bldP spid="26" grpId="4"/>
      <p:bldP spid="26" grpId="5"/>
      <p:bldP spid="27" grpId="0"/>
      <p:bldP spid="27" grpId="1"/>
      <p:bldP spid="27" grpId="2"/>
      <p:bldP spid="27" grpId="3"/>
      <p:bldP spid="27" grpId="4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Propriétés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l’algorithme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-36512" y="1764359"/>
            <a:ext cx="9144000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Nous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avons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la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propriété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suivante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: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51520" y="2636912"/>
            <a:ext cx="8928992" cy="12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X 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de dimension n. </a:t>
            </a:r>
          </a:p>
          <a:p>
            <a:pPr>
              <a:lnSpc>
                <a:spcPts val="2900"/>
              </a:lnSpc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    Si X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possède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n-face, </a:t>
            </a:r>
          </a:p>
          <a:p>
            <a:pPr>
              <a:lnSpc>
                <a:spcPts val="2900"/>
              </a:lnSpc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   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alors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X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possède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n-face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appartenant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à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paire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libre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4572671"/>
            <a:ext cx="9144000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On en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déduit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: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1520" y="5473194"/>
            <a:ext cx="864096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résultat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l’algorithme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Arial" pitchFamily="34" charset="0"/>
                <a:ea typeface="PMingLiU" pitchFamily="18" charset="-120"/>
                <a:cs typeface="Arial" pitchFamily="34" charset="0"/>
                <a:sym typeface="Symbol"/>
              </a:rPr>
              <a:t>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 </a:t>
            </a:r>
            <a:r>
              <a:rPr lang="en-US" b="1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est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un </a:t>
            </a:r>
            <a:r>
              <a:rPr lang="en-US" b="1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complexe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fin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(qui ne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contient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aucune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n-face).</a:t>
            </a:r>
            <a:endParaRPr lang="en-US" dirty="0">
              <a:solidFill>
                <a:schemeClr val="bg2">
                  <a:lumMod val="90000"/>
                </a:schemeClr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1049"/>
            <a:ext cx="9144000" cy="17980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7" y="5301207"/>
            <a:ext cx="9144000" cy="124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2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0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Date de disparition d’une face</a:t>
            </a:r>
            <a:endParaRPr lang="fr-FR" sz="200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596" y="2852936"/>
            <a:ext cx="85011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cubique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et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face de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La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date de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disparition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notée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Disp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(f)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le plus petit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entier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tel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  </a:t>
            </a:r>
            <a:r>
              <a:rPr lang="az-Cyrl-AZ" sz="2000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∉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(X,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Ø,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8920"/>
            <a:ext cx="9144000" cy="25922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Date de naissance d’une face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7504" y="2230993"/>
            <a:ext cx="89297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cubique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et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face de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La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date de naissance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notée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Naiss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(f)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le plus petit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entier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tel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endParaRPr lang="en-US" b="1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n’est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plus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strictement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incluse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aucune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face de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(X,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Ø,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9144000" cy="2446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0035" y="3501008"/>
            <a:ext cx="8643966" cy="118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Pour obtenir un squelette, une approche consiste à retirer des points d’un objet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, tout en conservant ses invariants topologiques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(déformation continue).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La squelettisation dans le cadre voxel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5" name="Picture 4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1071546"/>
            <a:ext cx="5079365" cy="5079365"/>
          </a:xfrm>
          <a:prstGeom prst="rect">
            <a:avLst/>
          </a:prstGeom>
        </p:spPr>
      </p:pic>
      <p:pic>
        <p:nvPicPr>
          <p:cNvPr id="6" name="Picture 5" descr="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1071546"/>
            <a:ext cx="5079365" cy="5079365"/>
          </a:xfrm>
          <a:prstGeom prst="rect">
            <a:avLst/>
          </a:prstGeom>
        </p:spPr>
      </p:pic>
      <p:pic>
        <p:nvPicPr>
          <p:cNvPr id="7" name="Picture 6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0232" y="1071546"/>
            <a:ext cx="5079365" cy="5079365"/>
          </a:xfrm>
          <a:prstGeom prst="rect">
            <a:avLst/>
          </a:prstGeom>
        </p:spPr>
      </p:pic>
      <p:pic>
        <p:nvPicPr>
          <p:cNvPr id="9" name="Picture 8" descr="ske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0232" y="1071546"/>
            <a:ext cx="5079365" cy="5079365"/>
          </a:xfrm>
          <a:prstGeom prst="rect">
            <a:avLst/>
          </a:prstGeom>
        </p:spPr>
      </p:pic>
      <p:pic>
        <p:nvPicPr>
          <p:cNvPr id="10" name="Picture 9" descr="skel1_chalk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58" y="4149080"/>
            <a:ext cx="3507729" cy="3507729"/>
          </a:xfrm>
          <a:prstGeom prst="rect">
            <a:avLst/>
          </a:prstGeom>
        </p:spPr>
      </p:pic>
      <p:pic>
        <p:nvPicPr>
          <p:cNvPr id="12" name="Picture 11" descr="skel3_chalk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57752" y="4220518"/>
            <a:ext cx="3507729" cy="3507729"/>
          </a:xfrm>
          <a:prstGeom prst="rect">
            <a:avLst/>
          </a:prstGeom>
        </p:spPr>
      </p:pic>
      <p:pic>
        <p:nvPicPr>
          <p:cNvPr id="13" name="Picture 12" descr="flech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14744" y="5149212"/>
            <a:ext cx="1602967" cy="16029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036" y="1968526"/>
            <a:ext cx="8643964" cy="812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Dans le cadre discret, on ne peut pas se baser sur l’utilisation exclusive des boules maximales pour définir le squelette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6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Durée de vie d’une face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4282" y="2178730"/>
            <a:ext cx="8929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cubique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 et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face de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La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durée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de vie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de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f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Vie(f) =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Disp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(f) – </a:t>
            </a:r>
            <a:r>
              <a:rPr lang="en-US" b="1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Naiss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(f)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7942"/>
            <a:ext cx="9144000" cy="2155902"/>
          </a:xfrm>
          <a:prstGeom prst="rect">
            <a:avLst/>
          </a:prstGeom>
        </p:spPr>
      </p:pic>
      <p:pic>
        <p:nvPicPr>
          <p:cNvPr id="6" name="Picture 5" descr="blac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8" name="Picture 7" descr="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9" name="Picture 8" descr="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10" name="Picture 9" descr="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11" name="Picture 10" descr="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12" name="Picture 11" descr="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13" name="Picture 12" descr="7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14" name="Picture 13" descr="8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pic>
        <p:nvPicPr>
          <p:cNvPr id="15" name="Picture 14" descr="9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428728" y="357166"/>
            <a:ext cx="5929354" cy="6245586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 rot="5400000" flipH="1" flipV="1">
            <a:off x="2393141" y="4250537"/>
            <a:ext cx="1857388" cy="928694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57356" y="5786454"/>
            <a:ext cx="143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bg1"/>
                </a:solidFill>
                <a:latin typeface="Segoe Print" pitchFamily="2" charset="0"/>
              </a:rPr>
              <a:t>Naiss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(f) =2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0" y="5774312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bg1"/>
                </a:solidFill>
                <a:latin typeface="Segoe Print" pitchFamily="2" charset="0"/>
              </a:rPr>
              <a:t>Disp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(f) =8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54048" y="5786454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Vie(f) =6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1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2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3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4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5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6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7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47664" y="476672"/>
            <a:ext cx="2940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ea typeface="PMingLiU" pitchFamily="18" charset="-120"/>
                <a:cs typeface="Arial" pitchFamily="34" charset="0"/>
                <a:sym typeface="Symbol"/>
              </a:rPr>
              <a:t>8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9" grpId="0"/>
      <p:bldP spid="20" grpId="0"/>
      <p:bldP spid="21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Fonction d’ouverture et décalage d’une face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5720" y="2505670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.La </a:t>
            </a:r>
            <a:r>
              <a:rPr lang="fr-FR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Segoe Print" pitchFamily="2" charset="0"/>
              </a:rPr>
              <a:t>carte de distance D d’un objet X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nous donne, pour chaque point x de X, la taille de la plus grande boule, centrée sur x et contenue dans X.</a:t>
            </a:r>
          </a:p>
        </p:txBody>
      </p:sp>
      <p:sp>
        <p:nvSpPr>
          <p:cNvPr id="7" name="Rectangle 6"/>
          <p:cNvSpPr/>
          <p:nvPr/>
        </p:nvSpPr>
        <p:spPr>
          <a:xfrm>
            <a:off x="285720" y="4000504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.La </a:t>
            </a:r>
            <a:r>
              <a:rPr lang="fr-FR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Segoe Print" pitchFamily="2" charset="0"/>
              </a:rPr>
              <a:t>fonction d’ouverture Op d’un objet X 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nous renseigne sur la taille de la plus grande boule contenant x et contenue dans X.</a:t>
            </a:r>
          </a:p>
        </p:txBody>
      </p:sp>
      <p:sp>
        <p:nvSpPr>
          <p:cNvPr id="9" name="Rectangle 8"/>
          <p:cNvSpPr/>
          <p:nvPr/>
        </p:nvSpPr>
        <p:spPr>
          <a:xfrm>
            <a:off x="142844" y="1669910"/>
            <a:ext cx="857256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Dans le cadre des </a:t>
            </a:r>
            <a:r>
              <a:rPr lang="fr-FR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voxels</a:t>
            </a:r>
            <a:r>
              <a:rPr lang="fr-FR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,</a:t>
            </a:r>
          </a:p>
        </p:txBody>
      </p:sp>
      <p:pic>
        <p:nvPicPr>
          <p:cNvPr id="15" name="Picture 14" descr="inva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12" name="Picture 11" descr="dist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13" name="Picture 12" descr="dist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14" name="Picture 13" descr="dist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16" name="Picture 15" descr="open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17" name="Picture 16" descr="open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18" name="Picture 17" descr="open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19" name="Picture 18" descr="open3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20" name="Picture 19" descr="open4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 de squelettisation sans paramètre (2d)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000372"/>
            <a:ext cx="8858312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On pose   </a:t>
            </a:r>
          </a:p>
          <a:p>
            <a:pPr algn="ctr"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3"/>
            <a:ext cx="9144000" cy="12241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688" y="4714884"/>
            <a:ext cx="8858312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On calcule   </a:t>
            </a:r>
          </a:p>
          <a:p>
            <a:pPr algn="ctr">
              <a:lnSpc>
                <a:spcPts val="2900"/>
              </a:lnSpc>
            </a:pP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( X, 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  <a:r>
              <a:rPr lang="fr-FR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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)</a:t>
            </a:r>
            <a:endParaRPr lang="fr-FR" b="1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1706723"/>
            <a:ext cx="814393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cubique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2d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l’on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souhaite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squelettiser</a:t>
            </a:r>
          </a:p>
        </p:txBody>
      </p:sp>
      <p:pic>
        <p:nvPicPr>
          <p:cNvPr id="6" name="Picture 5" descr="blac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2466"/>
            <a:ext cx="4608512" cy="6713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2466"/>
            <a:ext cx="4608512" cy="67130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2466"/>
            <a:ext cx="4608511" cy="67130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2466"/>
            <a:ext cx="4608511" cy="671306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2466"/>
            <a:ext cx="4608510" cy="67130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2466"/>
            <a:ext cx="4608510" cy="6713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8" y="2510534"/>
            <a:ext cx="9144000" cy="215590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 de squelettisation sans paramètre (3d)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714620"/>
            <a:ext cx="8858312" cy="195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On pose   </a:t>
            </a:r>
          </a:p>
          <a:p>
            <a:pPr algn="ctr"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}</a:t>
            </a:r>
          </a:p>
          <a:p>
            <a:pPr algn="ctr"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et</a:t>
            </a:r>
          </a:p>
          <a:p>
            <a:pPr algn="ctr"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2-face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) }</a:t>
            </a:r>
            <a:endParaRPr lang="fr-FR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  <a:p>
            <a:pPr algn="ctr">
              <a:lnSpc>
                <a:spcPts val="2900"/>
              </a:lnSpc>
            </a:pP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007018"/>
            <a:ext cx="8858312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On calcule   </a:t>
            </a:r>
          </a:p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(squelette)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( X, 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U S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  <a:r>
              <a:rPr lang="fr-FR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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)</a:t>
            </a:r>
            <a:endParaRPr lang="fr-FR" b="1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1706723"/>
            <a:ext cx="814393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X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cubique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l’on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souhaite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  <a:latin typeface="Segoe Print" pitchFamily="2" charset="0"/>
              </a:rPr>
              <a:t>squelettiser</a:t>
            </a:r>
            <a:endParaRPr lang="en-US" dirty="0" smtClean="0">
              <a:solidFill>
                <a:schemeClr val="bg1">
                  <a:lumMod val="95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642974" y="6036604"/>
            <a:ext cx="8858312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(squelette curviligne)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( X, 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  <a:r>
              <a:rPr lang="fr-FR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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)</a:t>
            </a:r>
            <a:endParaRPr lang="fr-FR" b="1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928670"/>
            <a:ext cx="7524188" cy="5794786"/>
          </a:xfrm>
          <a:prstGeom prst="rect">
            <a:avLst/>
          </a:prstGeom>
        </p:spPr>
      </p:pic>
      <p:pic>
        <p:nvPicPr>
          <p:cNvPr id="11" name="Picture 10" descr="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928670"/>
            <a:ext cx="7524188" cy="5794786"/>
          </a:xfrm>
          <a:prstGeom prst="rect">
            <a:avLst/>
          </a:prstGeom>
        </p:spPr>
      </p:pic>
      <p:pic>
        <p:nvPicPr>
          <p:cNvPr id="12" name="Picture 11" descr="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928670"/>
            <a:ext cx="7524188" cy="5794786"/>
          </a:xfrm>
          <a:prstGeom prst="rect">
            <a:avLst/>
          </a:prstGeom>
        </p:spPr>
      </p:pic>
      <p:pic>
        <p:nvPicPr>
          <p:cNvPr id="13" name="Picture 12" descr="scotch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0496" y="785794"/>
            <a:ext cx="715925" cy="1079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Propriétés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l’algorithme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-36512" y="2124399"/>
            <a:ext cx="9144000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Nous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avions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vu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que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,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Arial" pitchFamily="34" charset="0"/>
                <a:ea typeface="PMingLiU" pitchFamily="18" charset="-120"/>
                <a:cs typeface="Arial" pitchFamily="34" charset="0"/>
                <a:sym typeface="Symbol"/>
              </a:rPr>
              <a:t>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était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fin.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" y="3140968"/>
            <a:ext cx="9144000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Qu’en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est-il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(X, W,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Arial" pitchFamily="34" charset="0"/>
                <a:ea typeface="PMingLiU" pitchFamily="18" charset="-120"/>
                <a:cs typeface="Arial" pitchFamily="34" charset="0"/>
                <a:sym typeface="Symbol"/>
              </a:rPr>
              <a:t>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 ?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050706"/>
            <a:ext cx="2885000" cy="21162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50706"/>
            <a:ext cx="2885000" cy="21162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050706"/>
            <a:ext cx="2885000" cy="2116299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95898" y="6167005"/>
            <a:ext cx="1764196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X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92242" y="6167005"/>
            <a:ext cx="176419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W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975649" y="6141497"/>
            <a:ext cx="3168351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(X, W,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Arial" pitchFamily="34" charset="0"/>
                <a:ea typeface="PMingLiU" pitchFamily="18" charset="-120"/>
                <a:cs typeface="Arial" pitchFamily="34" charset="0"/>
                <a:sym typeface="Symbol"/>
              </a:rPr>
              <a:t>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5419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11" grpId="0"/>
      <p:bldP spid="12" grpId="0"/>
      <p:bldP spid="1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Propriétés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l’algorithme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3527" y="2209120"/>
            <a:ext cx="8640961" cy="157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Soit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X 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complexe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de dimension n, Y 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X ne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possédant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aucune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n-face, et W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  <a:sym typeface="Symbol"/>
              </a:rPr>
              <a:t> Y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 </a:t>
            </a:r>
          </a:p>
          <a:p>
            <a:pPr>
              <a:lnSpc>
                <a:spcPts val="2900"/>
              </a:lnSpc>
            </a:pP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  <a:p>
            <a:pPr>
              <a:lnSpc>
                <a:spcPts val="2900"/>
              </a:lnSpc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          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ParDirCollapse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(X, W, 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Arial" pitchFamily="34" charset="0"/>
                <a:ea typeface="PMingLiU" pitchFamily="18" charset="-120"/>
                <a:cs typeface="Arial" pitchFamily="34" charset="0"/>
                <a:sym typeface="Symbol"/>
              </a:rPr>
              <a:t>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) ne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contient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aucune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n-face (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est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fin).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1520" y="5085184"/>
            <a:ext cx="8735354" cy="157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En 2d, </a:t>
            </a:r>
            <a:r>
              <a:rPr lang="fr-FR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( X, L</a:t>
            </a:r>
            <a:r>
              <a:rPr lang="fr-FR" b="1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  <a:r>
              <a:rPr lang="fr-FR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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)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 est fin.</a:t>
            </a:r>
          </a:p>
          <a:p>
            <a:pPr>
              <a:lnSpc>
                <a:spcPts val="2900"/>
              </a:lnSpc>
            </a:pP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/>
              <a:sym typeface="Symbol"/>
            </a:endParaRP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En 3d, </a:t>
            </a:r>
            <a:r>
              <a:rPr lang="fr-FR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( X, L</a:t>
            </a:r>
            <a:r>
              <a:rPr lang="fr-FR" b="1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U S</a:t>
            </a:r>
            <a:r>
              <a:rPr lang="fr-FR" b="1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  <a:r>
              <a:rPr lang="fr-FR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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) 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et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 </a:t>
            </a:r>
            <a:r>
              <a:rPr lang="fr-FR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ParDirCollapse</a:t>
            </a:r>
            <a:r>
              <a:rPr lang="fr-FR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( X,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3d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  <a:r>
              <a:rPr lang="fr-FR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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) 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/>
                <a:sym typeface="Symbol"/>
              </a:rPr>
              <a:t>sont fins.</a:t>
            </a:r>
            <a:endParaRPr lang="en-US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93" y="1849162"/>
            <a:ext cx="9144000" cy="21559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1167"/>
            <a:ext cx="9144000" cy="176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7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Comparaison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des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algorithmes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1520" y="1764359"/>
            <a:ext cx="888639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Nous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avons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comparé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à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d’autres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 ne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nécessitant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aucun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paramètre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1520" y="3191439"/>
            <a:ext cx="888639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.Les tests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réalisés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ont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porté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sur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la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stabilité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au bruit de contour et à la rotation.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1520" y="4618519"/>
            <a:ext cx="8897948" cy="81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.Il a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fallu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introduire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la “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qualité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visuelle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” du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,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permettant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juger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si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contient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trop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ou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trop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peu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d’éléments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1520" y="6021874"/>
            <a:ext cx="8886390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Enfin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, pour les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besoins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la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comparaison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, nous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avons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proposé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version “voxels” de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nos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algorithmes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108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8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782" y="0"/>
            <a:ext cx="4680520" cy="68931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-1"/>
            <a:ext cx="4680520" cy="68931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4680520" cy="68931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4680520" cy="68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0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Original-noise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36"/>
            <a:ext cx="2181651" cy="3212976"/>
          </a:xfrm>
          <a:prstGeom prst="rect">
            <a:avLst/>
          </a:prstGeom>
        </p:spPr>
      </p:pic>
      <p:pic>
        <p:nvPicPr>
          <p:cNvPr id="45" name="Pal02-noise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8736"/>
            <a:ext cx="2181650" cy="3212976"/>
          </a:xfrm>
          <a:prstGeom prst="rect">
            <a:avLst/>
          </a:prstGeom>
        </p:spPr>
      </p:pic>
      <p:pic>
        <p:nvPicPr>
          <p:cNvPr id="46" name="Pal08-noise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701" y="0"/>
            <a:ext cx="2181650" cy="3212976"/>
          </a:xfrm>
          <a:prstGeom prst="rect">
            <a:avLst/>
          </a:prstGeom>
        </p:spPr>
      </p:pic>
      <p:pic>
        <p:nvPicPr>
          <p:cNvPr id="47" name="BC06-noise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76" y="3292358"/>
            <a:ext cx="2181650" cy="3212976"/>
          </a:xfrm>
          <a:prstGeom prst="rect">
            <a:avLst/>
          </a:prstGeom>
        </p:spPr>
      </p:pic>
      <p:pic>
        <p:nvPicPr>
          <p:cNvPr id="48" name="BC11-noise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204" y="3292358"/>
            <a:ext cx="2181650" cy="3212976"/>
          </a:xfrm>
          <a:prstGeom prst="rect">
            <a:avLst/>
          </a:prstGeom>
        </p:spPr>
      </p:pic>
      <p:pic>
        <p:nvPicPr>
          <p:cNvPr id="49" name="Our-noise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293554"/>
            <a:ext cx="2181650" cy="321297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-72007" y="3221712"/>
            <a:ext cx="1907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[Original]</a:t>
            </a:r>
            <a:endParaRPr lang="fr-FR" dirty="0"/>
          </a:p>
        </p:txBody>
      </p:sp>
      <p:sp>
        <p:nvSpPr>
          <p:cNvPr id="51" name="TextBox 50"/>
          <p:cNvSpPr txBox="1"/>
          <p:nvPr/>
        </p:nvSpPr>
        <p:spPr>
          <a:xfrm>
            <a:off x="971600" y="6488668"/>
            <a:ext cx="2464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[Bertrand </a:t>
            </a:r>
            <a:r>
              <a:rPr lang="fr-FR" dirty="0" err="1" smtClean="0"/>
              <a:t>Couprie</a:t>
            </a:r>
            <a:r>
              <a:rPr lang="fr-FR" dirty="0" smtClean="0"/>
              <a:t> 2006]</a:t>
            </a:r>
            <a:endParaRPr lang="fr-FR" dirty="0"/>
          </a:p>
        </p:txBody>
      </p:sp>
      <p:sp>
        <p:nvSpPr>
          <p:cNvPr id="52" name="TextBox 51"/>
          <p:cNvSpPr txBox="1"/>
          <p:nvPr/>
        </p:nvSpPr>
        <p:spPr>
          <a:xfrm>
            <a:off x="2627784" y="3221712"/>
            <a:ext cx="218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[</a:t>
            </a:r>
            <a:r>
              <a:rPr lang="fr-FR" dirty="0" err="1"/>
              <a:t>Palágyi</a:t>
            </a:r>
            <a:r>
              <a:rPr lang="fr-FR" dirty="0"/>
              <a:t> </a:t>
            </a:r>
            <a:r>
              <a:rPr lang="fr-FR" dirty="0" smtClean="0"/>
              <a:t> 2002]</a:t>
            </a:r>
            <a:endParaRPr lang="fr-FR" dirty="0"/>
          </a:p>
        </p:txBody>
      </p:sp>
      <p:sp>
        <p:nvSpPr>
          <p:cNvPr id="53" name="TextBox 52"/>
          <p:cNvSpPr txBox="1"/>
          <p:nvPr/>
        </p:nvSpPr>
        <p:spPr>
          <a:xfrm>
            <a:off x="5436096" y="3221712"/>
            <a:ext cx="218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[</a:t>
            </a:r>
            <a:r>
              <a:rPr lang="fr-FR" dirty="0" err="1"/>
              <a:t>Palágyi</a:t>
            </a:r>
            <a:r>
              <a:rPr lang="fr-FR" dirty="0"/>
              <a:t> </a:t>
            </a:r>
            <a:r>
              <a:rPr lang="fr-FR" dirty="0" smtClean="0"/>
              <a:t> 2008]</a:t>
            </a:r>
            <a:endParaRPr lang="fr-FR" dirty="0"/>
          </a:p>
        </p:txBody>
      </p:sp>
      <p:sp>
        <p:nvSpPr>
          <p:cNvPr id="54" name="TextBox 53"/>
          <p:cNvSpPr txBox="1"/>
          <p:nvPr/>
        </p:nvSpPr>
        <p:spPr>
          <a:xfrm>
            <a:off x="3923928" y="6505334"/>
            <a:ext cx="2464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[Bertrand </a:t>
            </a:r>
            <a:r>
              <a:rPr lang="fr-FR" dirty="0" err="1" smtClean="0"/>
              <a:t>Couprie</a:t>
            </a:r>
            <a:r>
              <a:rPr lang="fr-FR" dirty="0" smtClean="0"/>
              <a:t> 2011]</a:t>
            </a:r>
            <a:endParaRPr lang="fr-FR" dirty="0"/>
          </a:p>
        </p:txBody>
      </p:sp>
      <p:sp>
        <p:nvSpPr>
          <p:cNvPr id="55" name="TextBox 54"/>
          <p:cNvSpPr txBox="1"/>
          <p:nvPr/>
        </p:nvSpPr>
        <p:spPr>
          <a:xfrm>
            <a:off x="7020272" y="6488668"/>
            <a:ext cx="194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[Notre algorithme]</a:t>
            </a:r>
            <a:endParaRPr lang="fr-FR" dirty="0"/>
          </a:p>
        </p:txBody>
      </p:sp>
      <p:graphicFrame>
        <p:nvGraphicFramePr>
          <p:cNvPr id="3" name="Object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140164"/>
              </p:ext>
            </p:extLst>
          </p:nvPr>
        </p:nvGraphicFramePr>
        <p:xfrm>
          <a:off x="9324528" y="873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Presentation" showAsIcon="1" r:id="rId10" imgW="914400" imgH="771480" progId="PowerPoint.Show.12">
                  <p:link updateAutomatic="1"/>
                </p:oleObj>
              </mc:Choice>
              <mc:Fallback>
                <p:oleObj name="Presentation" showAsIcon="1" r:id="rId10" imgW="914400" imgH="771480" progId="PowerPoint.Show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24528" y="873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648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35696" y="116632"/>
            <a:ext cx="2181650" cy="576064"/>
            <a:chOff x="1835696" y="116632"/>
            <a:chExt cx="2181650" cy="576064"/>
          </a:xfrm>
        </p:grpSpPr>
        <p:sp>
          <p:nvSpPr>
            <p:cNvPr id="21" name="TextBox 20"/>
            <p:cNvSpPr txBox="1"/>
            <p:nvPr/>
          </p:nvSpPr>
          <p:spPr>
            <a:xfrm>
              <a:off x="1835696" y="116632"/>
              <a:ext cx="2181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u="sng" dirty="0" err="1" smtClean="0"/>
                <a:t>Palágyi</a:t>
              </a:r>
              <a:r>
                <a:rPr lang="fr-FR" u="sng" dirty="0" smtClean="0"/>
                <a:t> Kuba 1998</a:t>
              </a:r>
              <a:endParaRPr lang="fr-FR" u="sng" dirty="0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896999" y="404664"/>
              <a:ext cx="1090825" cy="288032"/>
              <a:chOff x="1896999" y="404664"/>
              <a:chExt cx="1090825" cy="288032"/>
            </a:xfrm>
          </p:grpSpPr>
          <p:cxnSp>
            <p:nvCxnSpPr>
              <p:cNvPr id="23" name="Straight Arrow Connector 22"/>
              <p:cNvCxnSpPr/>
              <p:nvPr/>
            </p:nvCxnSpPr>
            <p:spPr>
              <a:xfrm flipH="1">
                <a:off x="1896999" y="692696"/>
                <a:ext cx="1090825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2987824" y="404664"/>
                <a:ext cx="0" cy="2880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24"/>
          <p:cNvGrpSpPr/>
          <p:nvPr/>
        </p:nvGrpSpPr>
        <p:grpSpPr>
          <a:xfrm>
            <a:off x="-108520" y="5589240"/>
            <a:ext cx="2497041" cy="762077"/>
            <a:chOff x="-108520" y="5589240"/>
            <a:chExt cx="2497041" cy="762077"/>
          </a:xfrm>
        </p:grpSpPr>
        <p:sp>
          <p:nvSpPr>
            <p:cNvPr id="26" name="TextBox 25"/>
            <p:cNvSpPr txBox="1"/>
            <p:nvPr/>
          </p:nvSpPr>
          <p:spPr>
            <a:xfrm>
              <a:off x="-108520" y="5589240"/>
              <a:ext cx="24970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u="sng" dirty="0" smtClean="0"/>
                <a:t>Bertrand </a:t>
              </a:r>
              <a:r>
                <a:rPr lang="fr-FR" u="sng" dirty="0" err="1" smtClean="0"/>
                <a:t>Couprie</a:t>
              </a:r>
              <a:r>
                <a:rPr lang="fr-FR" u="sng" dirty="0" smtClean="0"/>
                <a:t>  2011</a:t>
              </a:r>
              <a:endParaRPr lang="fr-FR" u="sng" dirty="0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124746" y="5877272"/>
              <a:ext cx="894748" cy="474045"/>
              <a:chOff x="1124746" y="5877272"/>
              <a:chExt cx="894748" cy="474045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>
                <a:off x="1124746" y="6351317"/>
                <a:ext cx="89474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124746" y="5877272"/>
                <a:ext cx="0" cy="47404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Group 29"/>
          <p:cNvGrpSpPr/>
          <p:nvPr/>
        </p:nvGrpSpPr>
        <p:grpSpPr>
          <a:xfrm>
            <a:off x="6012160" y="116632"/>
            <a:ext cx="3096344" cy="844333"/>
            <a:chOff x="6012160" y="116632"/>
            <a:chExt cx="3096344" cy="844333"/>
          </a:xfrm>
        </p:grpSpPr>
        <p:sp>
          <p:nvSpPr>
            <p:cNvPr id="31" name="TextBox 30"/>
            <p:cNvSpPr txBox="1"/>
            <p:nvPr/>
          </p:nvSpPr>
          <p:spPr>
            <a:xfrm>
              <a:off x="6012160" y="116632"/>
              <a:ext cx="30963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u="sng" dirty="0" err="1" smtClean="0"/>
                <a:t>Palágyi</a:t>
              </a:r>
              <a:r>
                <a:rPr lang="fr-FR" u="sng" dirty="0" smtClean="0"/>
                <a:t> </a:t>
              </a:r>
              <a:r>
                <a:rPr lang="fr-FR" u="sng" dirty="0" err="1" smtClean="0"/>
                <a:t>Tschirren</a:t>
              </a:r>
              <a:r>
                <a:rPr lang="fr-FR" u="sng" dirty="0" smtClean="0"/>
                <a:t> Hoffman</a:t>
              </a:r>
            </a:p>
            <a:p>
              <a:pPr algn="ctr"/>
              <a:r>
                <a:rPr lang="fr-FR" u="sng" dirty="0" err="1" smtClean="0"/>
                <a:t>Sonka</a:t>
              </a:r>
              <a:r>
                <a:rPr lang="fr-FR" u="sng" dirty="0" smtClean="0"/>
                <a:t> 2006</a:t>
              </a:r>
              <a:endParaRPr lang="fr-FR" u="sng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469507" y="672933"/>
              <a:ext cx="1090825" cy="288032"/>
              <a:chOff x="1896999" y="404664"/>
              <a:chExt cx="1090825" cy="288032"/>
            </a:xfrm>
          </p:grpSpPr>
          <p:cxnSp>
            <p:nvCxnSpPr>
              <p:cNvPr id="33" name="Straight Arrow Connector 32"/>
              <p:cNvCxnSpPr/>
              <p:nvPr/>
            </p:nvCxnSpPr>
            <p:spPr>
              <a:xfrm flipH="1">
                <a:off x="1896999" y="692696"/>
                <a:ext cx="1090825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V="1">
                <a:off x="2987824" y="404664"/>
                <a:ext cx="0" cy="2880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Group 34"/>
          <p:cNvGrpSpPr/>
          <p:nvPr/>
        </p:nvGrpSpPr>
        <p:grpSpPr>
          <a:xfrm>
            <a:off x="4644871" y="5589240"/>
            <a:ext cx="1802288" cy="761321"/>
            <a:chOff x="4644871" y="5589240"/>
            <a:chExt cx="1802288" cy="761321"/>
          </a:xfrm>
        </p:grpSpPr>
        <p:sp>
          <p:nvSpPr>
            <p:cNvPr id="36" name="TextBox 35"/>
            <p:cNvSpPr txBox="1"/>
            <p:nvPr/>
          </p:nvSpPr>
          <p:spPr>
            <a:xfrm>
              <a:off x="4644871" y="5589240"/>
              <a:ext cx="1802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u="sng" dirty="0" smtClean="0"/>
                <a:t>Notre algorithme</a:t>
              </a:r>
              <a:endParaRPr lang="fr-FR" u="sng" dirty="0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546015" y="5876516"/>
              <a:ext cx="894748" cy="474045"/>
              <a:chOff x="1124746" y="5877272"/>
              <a:chExt cx="894748" cy="474045"/>
            </a:xfrm>
          </p:grpSpPr>
          <p:cxnSp>
            <p:nvCxnSpPr>
              <p:cNvPr id="38" name="Straight Arrow Connector 37"/>
              <p:cNvCxnSpPr/>
              <p:nvPr/>
            </p:nvCxnSpPr>
            <p:spPr>
              <a:xfrm>
                <a:off x="1124746" y="6351317"/>
                <a:ext cx="89474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V="1">
                <a:off x="1124746" y="5877272"/>
                <a:ext cx="0" cy="47404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0" name="Pal06-Noise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720" y="-27384"/>
            <a:ext cx="2827568" cy="4164236"/>
          </a:xfrm>
          <a:prstGeom prst="rect">
            <a:avLst/>
          </a:prstGeom>
        </p:spPr>
      </p:pic>
      <p:pic>
        <p:nvPicPr>
          <p:cNvPr id="45" name="Our-Noise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432" y="2733006"/>
            <a:ext cx="2827568" cy="4164236"/>
          </a:xfrm>
          <a:prstGeom prst="rect">
            <a:avLst/>
          </a:prstGeom>
        </p:spPr>
      </p:pic>
      <p:pic>
        <p:nvPicPr>
          <p:cNvPr id="50" name="ACK3A-Noise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732042"/>
            <a:ext cx="2828222" cy="4165200"/>
          </a:xfrm>
          <a:prstGeom prst="rect">
            <a:avLst/>
          </a:prstGeom>
        </p:spPr>
      </p:pic>
      <p:pic>
        <p:nvPicPr>
          <p:cNvPr id="59" name="Pal98-Noise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7384"/>
            <a:ext cx="2827566" cy="4164233"/>
          </a:xfrm>
          <a:prstGeom prst="rect">
            <a:avLst/>
          </a:prstGeom>
        </p:spPr>
      </p:pic>
      <p:graphicFrame>
        <p:nvGraphicFramePr>
          <p:cNvPr id="16" name="Object 1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856854"/>
              </p:ext>
            </p:extLst>
          </p:nvPr>
        </p:nvGraphicFramePr>
        <p:xfrm>
          <a:off x="9468544" y="41173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Presentation" showAsIcon="1" r:id="rId8" imgW="914400" imgH="771480" progId="PowerPoint.Show.12">
                  <p:link updateAutomatic="1"/>
                </p:oleObj>
              </mc:Choice>
              <mc:Fallback>
                <p:oleObj name="Presentation" showAsIcon="1" r:id="rId8" imgW="914400" imgH="771480" progId="PowerPoint.Show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68544" y="41173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55873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1500174"/>
            <a:ext cx="8643937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Dans beaucoup d’applications, il est nécessaire de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857224" y="2214554"/>
            <a:ext cx="8643938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.Préserver « l’aspect visuel » de l’objet pendant la squelettisation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857224" y="2857496"/>
            <a:ext cx="8643938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.Décomposer le squelette en différents morceaux (courbes, surfaces, ...)</a:t>
            </a:r>
            <a:endParaRPr lang="fr-FR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7" name="Picture 6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3643314"/>
            <a:ext cx="2914711" cy="2940793"/>
          </a:xfrm>
          <a:prstGeom prst="rect">
            <a:avLst/>
          </a:prstGeom>
        </p:spPr>
      </p:pic>
      <p:pic>
        <p:nvPicPr>
          <p:cNvPr id="8" name="Picture 7" descr="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3643314"/>
            <a:ext cx="2914711" cy="2940793"/>
          </a:xfrm>
          <a:prstGeom prst="rect">
            <a:avLst/>
          </a:prstGeom>
        </p:spPr>
      </p:pic>
      <p:pic>
        <p:nvPicPr>
          <p:cNvPr id="9" name="Picture 8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9321" y="3643314"/>
            <a:ext cx="2914711" cy="2940793"/>
          </a:xfrm>
          <a:prstGeom prst="rect">
            <a:avLst/>
          </a:prstGeom>
        </p:spPr>
      </p:pic>
      <p:pic>
        <p:nvPicPr>
          <p:cNvPr id="11" name="Picture 10" descr="scotch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9895412">
            <a:off x="3976627" y="3739909"/>
            <a:ext cx="1369299" cy="246277"/>
          </a:xfrm>
          <a:prstGeom prst="rect">
            <a:avLst/>
          </a:prstGeom>
        </p:spPr>
      </p:pic>
      <p:pic>
        <p:nvPicPr>
          <p:cNvPr id="12" name="Picture 11" descr="scotch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0100" y="3643314"/>
            <a:ext cx="860234" cy="500096"/>
          </a:xfrm>
          <a:prstGeom prst="rect">
            <a:avLst/>
          </a:prstGeom>
        </p:spPr>
      </p:pic>
      <p:pic>
        <p:nvPicPr>
          <p:cNvPr id="13" name="Picture 12" descr="scotch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16534" y="3500438"/>
            <a:ext cx="444562" cy="824353"/>
          </a:xfrm>
          <a:prstGeom prst="rect">
            <a:avLst/>
          </a:prstGeo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La squelettisation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70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Turbine</a:t>
            </a:r>
            <a:endParaRPr lang="en-US" sz="2000" dirty="0">
              <a:latin typeface="Segoe Print" pitchFamily="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phant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150" y="1052736"/>
            <a:ext cx="9089533" cy="434716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259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Elephant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150" y="5517232"/>
            <a:ext cx="2756599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latin typeface="Segoe Print" pitchFamily="2" charset="0"/>
              </a:rPr>
              <a:t>Elephant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47960" y="5517232"/>
            <a:ext cx="2756599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Squelette</a:t>
            </a:r>
            <a:endParaRPr lang="en-US" sz="2000" dirty="0" smtClean="0">
              <a:latin typeface="Segoe Prin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53085" y="5517232"/>
            <a:ext cx="2756599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Squelette</a:t>
            </a:r>
            <a:endParaRPr lang="en-US" sz="2000" dirty="0" smtClean="0">
              <a:latin typeface="Segoe Print" pitchFamily="2" charset="0"/>
            </a:endParaRPr>
          </a:p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Curviligne</a:t>
            </a:r>
            <a:endParaRPr lang="en-US" sz="2000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3718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ptune1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71500"/>
            <a:ext cx="9144000" cy="57150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Neptune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129258"/>
            <a:ext cx="2756599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latin typeface="Segoe Print" pitchFamily="2" charset="0"/>
              </a:rPr>
              <a:t>Neptune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99777" y="6129258"/>
            <a:ext cx="2756599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Squelette</a:t>
            </a:r>
            <a:endParaRPr lang="en-US" sz="2000" dirty="0" smtClean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636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eptune2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71500"/>
            <a:ext cx="9144000" cy="57150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Neptune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129258"/>
            <a:ext cx="2756599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latin typeface="Segoe Print" pitchFamily="2" charset="0"/>
              </a:rPr>
              <a:t>Neptune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87809" y="6129258"/>
            <a:ext cx="2756599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Squelette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Curviligne</a:t>
            </a:r>
            <a:endParaRPr lang="en-US" sz="2000" dirty="0" smtClean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728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</a:t>
            </a:r>
            <a:r>
              <a:rPr lang="en-US" sz="2000" dirty="0" err="1" smtClean="0">
                <a:latin typeface="Segoe Print" pitchFamily="2" charset="0"/>
              </a:rPr>
              <a:t>Veines</a:t>
            </a:r>
            <a:r>
              <a:rPr lang="en-US" sz="2000" dirty="0" smtClean="0">
                <a:latin typeface="Segoe Print" pitchFamily="2" charset="0"/>
              </a:rPr>
              <a:t> du </a:t>
            </a:r>
            <a:r>
              <a:rPr lang="en-US" sz="2000" dirty="0" err="1" smtClean="0">
                <a:latin typeface="Segoe Print" pitchFamily="2" charset="0"/>
              </a:rPr>
              <a:t>cerveau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533345"/>
            <a:ext cx="9324528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b="1" u="sng" dirty="0" smtClean="0">
                <a:latin typeface="Segoe Print" pitchFamily="2" charset="0"/>
              </a:rPr>
              <a:t>Extraction des </a:t>
            </a:r>
            <a:r>
              <a:rPr lang="en-US" sz="1600" b="1" u="sng" dirty="0" err="1" smtClean="0">
                <a:latin typeface="Segoe Print" pitchFamily="2" charset="0"/>
              </a:rPr>
              <a:t>vaisseaux</a:t>
            </a:r>
            <a:r>
              <a:rPr lang="en-US" sz="1600" b="1" u="sng" dirty="0" smtClean="0">
                <a:latin typeface="Segoe Print" pitchFamily="2" charset="0"/>
              </a:rPr>
              <a:t> :</a:t>
            </a:r>
            <a:r>
              <a:rPr lang="en-US" sz="1600" b="1" dirty="0" smtClean="0">
                <a:latin typeface="Segoe Print" pitchFamily="2" charset="0"/>
              </a:rPr>
              <a:t> </a:t>
            </a:r>
            <a:r>
              <a:rPr lang="fr-FR" sz="1600" dirty="0"/>
              <a:t> </a:t>
            </a:r>
            <a:r>
              <a:rPr lang="fr-FR" sz="1600" dirty="0" err="1">
                <a:latin typeface="Segoe Print" pitchFamily="2" charset="0"/>
              </a:rPr>
              <a:t>Olena</a:t>
            </a:r>
            <a:r>
              <a:rPr lang="fr-FR" sz="1600" dirty="0">
                <a:latin typeface="Segoe Print" pitchFamily="2" charset="0"/>
              </a:rPr>
              <a:t> </a:t>
            </a:r>
            <a:r>
              <a:rPr lang="fr-FR" sz="1600" dirty="0" err="1">
                <a:latin typeface="Segoe Print" pitchFamily="2" charset="0"/>
              </a:rPr>
              <a:t>Tankyevych</a:t>
            </a:r>
            <a:r>
              <a:rPr lang="fr-FR" sz="1600" dirty="0">
                <a:latin typeface="Segoe Print" pitchFamily="2" charset="0"/>
              </a:rPr>
              <a:t>, Hugues Talbot, </a:t>
            </a:r>
            <a:r>
              <a:rPr lang="fr-FR" sz="1600" dirty="0" smtClean="0">
                <a:latin typeface="Segoe Print" pitchFamily="2" charset="0"/>
              </a:rPr>
              <a:t>Petr </a:t>
            </a:r>
            <a:r>
              <a:rPr lang="fr-FR" sz="1600" dirty="0" err="1" smtClean="0">
                <a:latin typeface="Segoe Print" pitchFamily="2" charset="0"/>
              </a:rPr>
              <a:t>Dokl´adal</a:t>
            </a:r>
            <a:r>
              <a:rPr lang="fr-FR" sz="1600" dirty="0" smtClean="0">
                <a:latin typeface="Segoe Print" pitchFamily="2" charset="0"/>
              </a:rPr>
              <a:t> </a:t>
            </a:r>
            <a:r>
              <a:rPr lang="fr-FR" sz="1600" dirty="0">
                <a:latin typeface="Segoe Print" pitchFamily="2" charset="0"/>
              </a:rPr>
              <a:t>et Nicolas </a:t>
            </a:r>
            <a:r>
              <a:rPr lang="fr-FR" sz="1600" dirty="0" err="1">
                <a:latin typeface="Segoe Print" pitchFamily="2" charset="0"/>
              </a:rPr>
              <a:t>Passat</a:t>
            </a:r>
            <a:r>
              <a:rPr lang="fr-FR" sz="1600" dirty="0">
                <a:latin typeface="Segoe Print" pitchFamily="2" charset="0"/>
              </a:rPr>
              <a:t> </a:t>
            </a:r>
            <a:endParaRPr lang="fr-FR" sz="1600" dirty="0" smtClean="0">
              <a:latin typeface="Segoe Print" pitchFamily="2" charset="0"/>
            </a:endParaRPr>
          </a:p>
          <a:p>
            <a:pPr>
              <a:lnSpc>
                <a:spcPts val="2900"/>
              </a:lnSpc>
            </a:pPr>
            <a:r>
              <a:rPr lang="fr-FR" sz="1600" dirty="0" smtClean="0">
                <a:latin typeface="Segoe Print" pitchFamily="2" charset="0"/>
              </a:rPr>
              <a:t>Direction-adaptive </a:t>
            </a:r>
            <a:r>
              <a:rPr lang="fr-FR" sz="1600" dirty="0" err="1" smtClean="0">
                <a:latin typeface="Segoe Print" pitchFamily="2" charset="0"/>
              </a:rPr>
              <a:t>grey</a:t>
            </a:r>
            <a:r>
              <a:rPr lang="fr-FR" sz="1600" dirty="0" smtClean="0">
                <a:latin typeface="Segoe Print" pitchFamily="2" charset="0"/>
              </a:rPr>
              <a:t> </a:t>
            </a:r>
            <a:r>
              <a:rPr lang="fr-FR" sz="1600" dirty="0" err="1">
                <a:latin typeface="Segoe Print" pitchFamily="2" charset="0"/>
              </a:rPr>
              <a:t>level</a:t>
            </a:r>
            <a:r>
              <a:rPr lang="fr-FR" sz="1600" dirty="0">
                <a:latin typeface="Segoe Print" pitchFamily="2" charset="0"/>
              </a:rPr>
              <a:t> </a:t>
            </a:r>
            <a:r>
              <a:rPr lang="fr-FR" sz="1600" dirty="0" err="1">
                <a:latin typeface="Segoe Print" pitchFamily="2" charset="0"/>
              </a:rPr>
              <a:t>morphology</a:t>
            </a:r>
            <a:r>
              <a:rPr lang="fr-FR" sz="1600" dirty="0">
                <a:latin typeface="Segoe Print" pitchFamily="2" charset="0"/>
              </a:rPr>
              <a:t>. Application to 3d </a:t>
            </a:r>
            <a:r>
              <a:rPr lang="fr-FR" sz="1600" dirty="0" err="1">
                <a:latin typeface="Segoe Print" pitchFamily="2" charset="0"/>
              </a:rPr>
              <a:t>vascular</a:t>
            </a:r>
            <a:r>
              <a:rPr lang="fr-FR" sz="1600" dirty="0">
                <a:latin typeface="Segoe Print" pitchFamily="2" charset="0"/>
              </a:rPr>
              <a:t> </a:t>
            </a:r>
            <a:r>
              <a:rPr lang="fr-FR" sz="1600" dirty="0" err="1">
                <a:latin typeface="Segoe Print" pitchFamily="2" charset="0"/>
              </a:rPr>
              <a:t>brain</a:t>
            </a:r>
            <a:r>
              <a:rPr lang="fr-FR" sz="1600" dirty="0">
                <a:latin typeface="Segoe Print" pitchFamily="2" charset="0"/>
              </a:rPr>
              <a:t> </a:t>
            </a:r>
            <a:r>
              <a:rPr lang="fr-FR" sz="1600" dirty="0" err="1" smtClean="0">
                <a:latin typeface="Segoe Print" pitchFamily="2" charset="0"/>
              </a:rPr>
              <a:t>imaging</a:t>
            </a:r>
            <a:endParaRPr lang="en-US" sz="1600" dirty="0">
              <a:latin typeface="Segoe Print" pitchFamily="2" charset="0"/>
            </a:endParaRPr>
          </a:p>
        </p:txBody>
      </p:sp>
      <p:pic>
        <p:nvPicPr>
          <p:cNvPr id="3" name="Cerveau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52736"/>
            <a:ext cx="9144000" cy="41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13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ronch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92696"/>
            <a:ext cx="9144000" cy="51937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</a:t>
            </a:r>
            <a:r>
              <a:rPr lang="en-US" sz="2000" dirty="0" err="1" smtClean="0">
                <a:latin typeface="Segoe Print" pitchFamily="2" charset="0"/>
              </a:rPr>
              <a:t>Bronches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533345"/>
            <a:ext cx="9324528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b="1" u="sng" dirty="0" smtClean="0">
                <a:latin typeface="Segoe Print" pitchFamily="2" charset="0"/>
              </a:rPr>
              <a:t>Extraction des </a:t>
            </a:r>
            <a:r>
              <a:rPr lang="en-US" sz="1600" b="1" u="sng" dirty="0" err="1" smtClean="0">
                <a:latin typeface="Segoe Print" pitchFamily="2" charset="0"/>
              </a:rPr>
              <a:t>bronches</a:t>
            </a:r>
            <a:r>
              <a:rPr lang="en-US" sz="1600" b="1" u="sng" dirty="0" smtClean="0">
                <a:latin typeface="Segoe Print" pitchFamily="2" charset="0"/>
              </a:rPr>
              <a:t> :</a:t>
            </a:r>
            <a:r>
              <a:rPr lang="en-US" sz="1600" dirty="0" smtClean="0">
                <a:latin typeface="Segoe Print" pitchFamily="2" charset="0"/>
              </a:rPr>
              <a:t> </a:t>
            </a:r>
            <a:r>
              <a:rPr lang="fr-FR" sz="1600" dirty="0" smtClean="0"/>
              <a:t> </a:t>
            </a:r>
            <a:r>
              <a:rPr lang="fr-FR" sz="1600" dirty="0">
                <a:latin typeface="Segoe Print" pitchFamily="2" charset="0"/>
              </a:rPr>
              <a:t>Anna </a:t>
            </a:r>
            <a:r>
              <a:rPr lang="fr-FR" sz="1600" dirty="0" err="1">
                <a:latin typeface="Segoe Print" pitchFamily="2" charset="0"/>
              </a:rPr>
              <a:t>Fabijanska</a:t>
            </a:r>
            <a:r>
              <a:rPr lang="fr-FR" sz="1600" dirty="0">
                <a:latin typeface="Segoe Print" pitchFamily="2" charset="0"/>
              </a:rPr>
              <a:t>, </a:t>
            </a:r>
            <a:r>
              <a:rPr lang="fr-FR" sz="1600" dirty="0" err="1">
                <a:latin typeface="Segoe Print" pitchFamily="2" charset="0"/>
              </a:rPr>
              <a:t>Marcin</a:t>
            </a:r>
            <a:r>
              <a:rPr lang="fr-FR" sz="1600" dirty="0">
                <a:latin typeface="Segoe Print" pitchFamily="2" charset="0"/>
              </a:rPr>
              <a:t> </a:t>
            </a:r>
            <a:r>
              <a:rPr lang="fr-FR" sz="1600" dirty="0" err="1">
                <a:latin typeface="Segoe Print" pitchFamily="2" charset="0"/>
              </a:rPr>
              <a:t>Janaszewski</a:t>
            </a:r>
            <a:r>
              <a:rPr lang="fr-FR" sz="1600" dirty="0">
                <a:latin typeface="Segoe Print" pitchFamily="2" charset="0"/>
              </a:rPr>
              <a:t>, Michal </a:t>
            </a:r>
            <a:r>
              <a:rPr lang="fr-FR" sz="1600" dirty="0" err="1">
                <a:latin typeface="Segoe Print" pitchFamily="2" charset="0"/>
              </a:rPr>
              <a:t>Postolski</a:t>
            </a:r>
            <a:r>
              <a:rPr lang="fr-FR" sz="1600" dirty="0">
                <a:latin typeface="Segoe Print" pitchFamily="2" charset="0"/>
              </a:rPr>
              <a:t> and</a:t>
            </a:r>
          </a:p>
          <a:p>
            <a:pPr>
              <a:lnSpc>
                <a:spcPts val="2900"/>
              </a:lnSpc>
            </a:pPr>
            <a:r>
              <a:rPr lang="fr-FR" sz="1600" dirty="0">
                <a:latin typeface="Segoe Print" pitchFamily="2" charset="0"/>
              </a:rPr>
              <a:t>Laurent </a:t>
            </a:r>
            <a:r>
              <a:rPr lang="fr-FR" sz="1600" dirty="0" err="1">
                <a:latin typeface="Segoe Print" pitchFamily="2" charset="0"/>
              </a:rPr>
              <a:t>Babout</a:t>
            </a:r>
            <a:r>
              <a:rPr lang="fr-FR" sz="1600" dirty="0">
                <a:latin typeface="Segoe Print" pitchFamily="2" charset="0"/>
              </a:rPr>
              <a:t> </a:t>
            </a:r>
            <a:endParaRPr lang="fr-FR" sz="1600" dirty="0" smtClean="0">
              <a:latin typeface="Segoe Print" pitchFamily="2" charset="0"/>
            </a:endParaRPr>
          </a:p>
          <a:p>
            <a:pPr>
              <a:lnSpc>
                <a:spcPts val="2900"/>
              </a:lnSpc>
            </a:pPr>
            <a:r>
              <a:rPr lang="fr-FR" sz="1600" dirty="0" err="1" smtClean="0">
                <a:latin typeface="Segoe Print" pitchFamily="2" charset="0"/>
              </a:rPr>
              <a:t>Tree</a:t>
            </a:r>
            <a:r>
              <a:rPr lang="fr-FR" sz="1600" dirty="0" smtClean="0">
                <a:latin typeface="Segoe Print" pitchFamily="2" charset="0"/>
              </a:rPr>
              <a:t> </a:t>
            </a:r>
            <a:r>
              <a:rPr lang="fr-FR" sz="1600" dirty="0">
                <a:latin typeface="Segoe Print" pitchFamily="2" charset="0"/>
              </a:rPr>
              <a:t>Segmentation </a:t>
            </a:r>
            <a:r>
              <a:rPr lang="fr-FR" sz="1600" dirty="0" err="1">
                <a:latin typeface="Segoe Print" pitchFamily="2" charset="0"/>
              </a:rPr>
              <a:t>from</a:t>
            </a:r>
            <a:r>
              <a:rPr lang="fr-FR" sz="1600" dirty="0">
                <a:latin typeface="Segoe Print" pitchFamily="2" charset="0"/>
              </a:rPr>
              <a:t> CT </a:t>
            </a:r>
            <a:r>
              <a:rPr lang="fr-FR" sz="1600" dirty="0" smtClean="0">
                <a:latin typeface="Segoe Print" pitchFamily="2" charset="0"/>
              </a:rPr>
              <a:t>Scans </a:t>
            </a:r>
            <a:r>
              <a:rPr lang="fr-FR" sz="1600" dirty="0" err="1" smtClean="0">
                <a:latin typeface="Segoe Print" pitchFamily="2" charset="0"/>
              </a:rPr>
              <a:t>Using</a:t>
            </a:r>
            <a:r>
              <a:rPr lang="fr-FR" sz="1600" dirty="0" smtClean="0">
                <a:latin typeface="Segoe Print" pitchFamily="2" charset="0"/>
              </a:rPr>
              <a:t> </a:t>
            </a:r>
            <a:r>
              <a:rPr lang="fr-FR" sz="1600" dirty="0">
                <a:latin typeface="Segoe Print" pitchFamily="2" charset="0"/>
              </a:rPr>
              <a:t>Gradient-</a:t>
            </a:r>
            <a:r>
              <a:rPr lang="fr-FR" sz="1600" dirty="0" err="1">
                <a:latin typeface="Segoe Print" pitchFamily="2" charset="0"/>
              </a:rPr>
              <a:t>Guided</a:t>
            </a:r>
            <a:r>
              <a:rPr lang="fr-FR" sz="1600" dirty="0">
                <a:latin typeface="Segoe Print" pitchFamily="2" charset="0"/>
              </a:rPr>
              <a:t> 3D </a:t>
            </a:r>
            <a:r>
              <a:rPr lang="fr-FR" sz="1600" dirty="0" err="1">
                <a:latin typeface="Segoe Print" pitchFamily="2" charset="0"/>
              </a:rPr>
              <a:t>Region</a:t>
            </a:r>
            <a:r>
              <a:rPr lang="fr-FR" sz="1600" dirty="0">
                <a:latin typeface="Segoe Print" pitchFamily="2" charset="0"/>
              </a:rPr>
              <a:t> </a:t>
            </a:r>
            <a:r>
              <a:rPr lang="fr-FR" sz="1600" dirty="0" err="1" smtClean="0">
                <a:latin typeface="Segoe Print" pitchFamily="2" charset="0"/>
              </a:rPr>
              <a:t>Growing</a:t>
            </a:r>
            <a:endParaRPr lang="en-US" sz="1600" i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9099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ouss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496121"/>
            <a:ext cx="9143999" cy="38657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72126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err="1" smtClean="0">
                <a:latin typeface="Segoe Print" pitchFamily="2" charset="0"/>
              </a:rPr>
              <a:t>Quelques</a:t>
            </a:r>
            <a:r>
              <a:rPr lang="en-US" sz="2000" dirty="0" smtClean="0">
                <a:latin typeface="Segoe Print" pitchFamily="2" charset="0"/>
              </a:rPr>
              <a:t> </a:t>
            </a:r>
            <a:r>
              <a:rPr lang="en-US" sz="2000" dirty="0" err="1" smtClean="0">
                <a:latin typeface="Segoe Print" pitchFamily="2" charset="0"/>
              </a:rPr>
              <a:t>résultats</a:t>
            </a:r>
            <a:r>
              <a:rPr lang="en-US" sz="2000" dirty="0" smtClean="0">
                <a:latin typeface="Segoe Print" pitchFamily="2" charset="0"/>
              </a:rPr>
              <a:t> : Mousse</a:t>
            </a:r>
            <a:endParaRPr lang="en-US" sz="2000" dirty="0"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33345"/>
            <a:ext cx="9324528" cy="43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b="1" u="sng" dirty="0" smtClean="0">
                <a:latin typeface="Segoe Print" pitchFamily="2" charset="0"/>
              </a:rPr>
              <a:t>Images </a:t>
            </a:r>
            <a:r>
              <a:rPr lang="en-US" sz="1600" b="1" u="sng" dirty="0" err="1" smtClean="0">
                <a:latin typeface="Segoe Print" pitchFamily="2" charset="0"/>
              </a:rPr>
              <a:t>obtenues</a:t>
            </a:r>
            <a:r>
              <a:rPr lang="en-US" sz="1600" b="1" u="sng" dirty="0" smtClean="0">
                <a:latin typeface="Segoe Print" pitchFamily="2" charset="0"/>
              </a:rPr>
              <a:t> (et </a:t>
            </a:r>
            <a:r>
              <a:rPr lang="en-US" sz="1600" b="1" u="sng" dirty="0" err="1" smtClean="0">
                <a:latin typeface="Segoe Print" pitchFamily="2" charset="0"/>
              </a:rPr>
              <a:t>filtrées</a:t>
            </a:r>
            <a:r>
              <a:rPr lang="en-US" sz="1600" b="1" u="sng" dirty="0" smtClean="0">
                <a:latin typeface="Segoe Print" pitchFamily="2" charset="0"/>
              </a:rPr>
              <a:t>) par</a:t>
            </a:r>
            <a:r>
              <a:rPr lang="en-US" sz="1600" b="1" dirty="0" smtClean="0">
                <a:latin typeface="Segoe Print" pitchFamily="2" charset="0"/>
              </a:rPr>
              <a:t> </a:t>
            </a:r>
            <a:r>
              <a:rPr lang="en-US" sz="1600" dirty="0" err="1" smtClean="0">
                <a:latin typeface="Segoe Print" pitchFamily="2" charset="0"/>
              </a:rPr>
              <a:t>l’équipe</a:t>
            </a:r>
            <a:r>
              <a:rPr lang="en-US" sz="1600" dirty="0" smtClean="0">
                <a:latin typeface="Segoe Print" pitchFamily="2" charset="0"/>
              </a:rPr>
              <a:t> de Dominique Bernard, à </a:t>
            </a:r>
            <a:r>
              <a:rPr lang="en-US" sz="1600" dirty="0" err="1" smtClean="0">
                <a:latin typeface="Segoe Print" pitchFamily="2" charset="0"/>
              </a:rPr>
              <a:t>l’ICMCB</a:t>
            </a:r>
            <a:r>
              <a:rPr lang="en-US" sz="1600" dirty="0" smtClean="0">
                <a:latin typeface="Segoe Print" pitchFamily="2" charset="0"/>
              </a:rPr>
              <a:t>.</a:t>
            </a:r>
            <a:endParaRPr lang="en-US" sz="1600" i="1" dirty="0">
              <a:latin typeface="Segoe Print" pitchFamily="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991594"/>
            <a:ext cx="3657298" cy="292583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Contributions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principales</a:t>
            </a:r>
            <a:r>
              <a:rPr lang="en-US" sz="2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: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squelettisation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dans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les complexes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552" y="1722282"/>
            <a:ext cx="860444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nouvel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squelettisation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parallèle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91680" y="2259958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Avec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préservation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l’aspect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visuel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l’objet</a:t>
            </a:r>
            <a:endParaRPr lang="en-US" sz="1600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91680" y="2768242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Avec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garanties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sur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la finesse du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résultat</a:t>
            </a:r>
            <a:endParaRPr lang="en-US" sz="1600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552" y="5833234"/>
            <a:ext cx="8606742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calcul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la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fonction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d’ouverture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en temps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linéaire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(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limité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aux 4, 8, 6, 26 distance)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691680" y="3276527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Avec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bonne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stabilité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au bruit de contour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9552" y="4321066"/>
            <a:ext cx="8606742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méthodologie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comparaison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squelettisation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91680" y="4797152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Avec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utilisation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d’un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critère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qualité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visuelle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6" grpId="0"/>
      <p:bldP spid="17" grpId="0"/>
      <p:bldP spid="18" grpId="0"/>
      <p:bldP spid="19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3244">
            <a:off x="5804949" y="3872278"/>
            <a:ext cx="4404842" cy="3479455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Contributions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principales</a:t>
            </a:r>
            <a:r>
              <a:rPr lang="en-US" sz="2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: axe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médian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filtré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dans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les voxels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552" y="5269026"/>
            <a:ext cx="8606742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Utilisation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l’axe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médian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avec des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squelettisation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9552" y="3388361"/>
            <a:ext cx="8606742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méthodologie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comparaison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des axes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médians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552" y="1722282"/>
            <a:ext cx="8604449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définition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d’un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nouvel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axe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médian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discret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: le DLMA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75656" y="2276872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et le DL’MA, version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linéaire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du DLMA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475656" y="3996607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Des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résultats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montrant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la bonne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stabilité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du DLMA et du DL’MA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75656" y="5796807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choix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la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fonction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priorité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en 3d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n’est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pas trivial.</a:t>
            </a:r>
          </a:p>
        </p:txBody>
      </p:sp>
    </p:spTree>
    <p:extLst>
      <p:ext uri="{BB962C8B-B14F-4D97-AF65-F5344CB8AC3E}">
        <p14:creationId xmlns:p14="http://schemas.microsoft.com/office/powerpoint/2010/main" val="1099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9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Point simple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7" y="1700808"/>
            <a:ext cx="8820472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Intuitivement, 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un point p </a:t>
            </a:r>
            <a:r>
              <a:rPr lang="az-Cyrl-AZ" b="1" dirty="0" smtClean="0">
                <a:solidFill>
                  <a:schemeClr val="bg1"/>
                </a:solidFill>
                <a:latin typeface="Segoe Print" pitchFamily="2" charset="0"/>
              </a:rPr>
              <a:t>Є</a:t>
            </a: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 X est simple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si on peut le retirer de X sans en modifier le nombre de composantes connexes, de cavités, de tunnels, ...</a:t>
            </a:r>
            <a:endParaRPr lang="fr-FR" b="1" dirty="0">
              <a:solidFill>
                <a:schemeClr val="bg1"/>
              </a:solidFill>
              <a:latin typeface="Segoe Print" pitchFamily="2" charset="0"/>
            </a:endParaRPr>
          </a:p>
        </p:txBody>
      </p:sp>
      <p:pic>
        <p:nvPicPr>
          <p:cNvPr id="9" name="Picture 8" descr="exemple_obje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3787230"/>
            <a:ext cx="4643438" cy="2738114"/>
          </a:xfrm>
          <a:prstGeom prst="rect">
            <a:avLst/>
          </a:prstGeom>
        </p:spPr>
      </p:pic>
      <p:pic>
        <p:nvPicPr>
          <p:cNvPr id="10" name="Picture 9" descr="pas simple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3787230"/>
            <a:ext cx="4643438" cy="2738114"/>
          </a:xfrm>
          <a:prstGeom prst="rect">
            <a:avLst/>
          </a:prstGeom>
        </p:spPr>
      </p:pic>
      <p:pic>
        <p:nvPicPr>
          <p:cNvPr id="11" name="Picture 10" descr="pas simpl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3787230"/>
            <a:ext cx="4643438" cy="2738114"/>
          </a:xfrm>
          <a:prstGeom prst="rect">
            <a:avLst/>
          </a:prstGeom>
        </p:spPr>
      </p:pic>
      <p:pic>
        <p:nvPicPr>
          <p:cNvPr id="12" name="Picture 11" descr="pt_simpl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5984" y="3787230"/>
            <a:ext cx="4643438" cy="2738114"/>
          </a:xfrm>
          <a:prstGeom prst="rect">
            <a:avLst/>
          </a:prstGeom>
        </p:spPr>
      </p:pic>
      <p:pic>
        <p:nvPicPr>
          <p:cNvPr id="13" name="Picture 12" descr="pt_simple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5984" y="3787230"/>
            <a:ext cx="4643438" cy="2738114"/>
          </a:xfrm>
          <a:prstGeom prst="rect">
            <a:avLst/>
          </a:prstGeom>
        </p:spPr>
      </p:pic>
      <p:pic>
        <p:nvPicPr>
          <p:cNvPr id="14" name="Picture 13" descr="pt_simple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5984" y="3787230"/>
            <a:ext cx="4643438" cy="2738114"/>
          </a:xfrm>
          <a:prstGeom prst="rect">
            <a:avLst/>
          </a:prstGeom>
        </p:spPr>
      </p:pic>
      <p:pic>
        <p:nvPicPr>
          <p:cNvPr id="17" name="Picture 16" descr="flech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6658223">
            <a:off x="5808597" y="3662310"/>
            <a:ext cx="1102901" cy="1102901"/>
          </a:xfrm>
          <a:prstGeom prst="rect">
            <a:avLst/>
          </a:prstGeom>
        </p:spPr>
      </p:pic>
      <p:pic>
        <p:nvPicPr>
          <p:cNvPr id="18" name="Picture 17" descr="flech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400000">
            <a:off x="3214678" y="3572916"/>
            <a:ext cx="1102901" cy="1102901"/>
          </a:xfrm>
          <a:prstGeom prst="rect">
            <a:avLst/>
          </a:prstGeom>
        </p:spPr>
      </p:pic>
      <p:pic>
        <p:nvPicPr>
          <p:cNvPr id="19" name="Picture 18" descr="flech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091155">
            <a:off x="5207797" y="4048796"/>
            <a:ext cx="1102901" cy="1102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496" y="4996353"/>
            <a:ext cx="2853413" cy="189378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Contributions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principales</a:t>
            </a:r>
            <a:r>
              <a:rPr lang="en-US" sz="2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: les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espaces</a:t>
            </a: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en-US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toriques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552" y="4365104"/>
            <a:ext cx="860444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nouvelle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définition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chemins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,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l’homotopie</a:t>
            </a:r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discrète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552" y="5833234"/>
            <a:ext cx="8606742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détection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cycles non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triviaux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dans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objets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9552" y="1916832"/>
            <a:ext cx="8606742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.Un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problème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squelettisation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lié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à la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détection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d’objets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s’enroulant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dans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les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espaces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toriques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72362" y="2844479"/>
            <a:ext cx="7454614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Avec application à la simulation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d’écoulement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fluide</a:t>
            </a:r>
            <a:endParaRPr lang="en-US" sz="1600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-99392"/>
            <a:ext cx="9252520" cy="712879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50" y="882650"/>
            <a:ext cx="5092700" cy="5092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50" y="882650"/>
            <a:ext cx="5092700" cy="5092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50" y="882650"/>
            <a:ext cx="5092700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7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/>
      <p:bldP spid="12" grpId="0"/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928688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Perspectives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552" y="3180798"/>
            <a:ext cx="8604449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analyse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plus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poussée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du bruit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afin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l’éliminer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552" y="4237197"/>
            <a:ext cx="8606742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.En se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basant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sur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un premier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, on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pourrait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proposer un second 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collé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aux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bords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l’objet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9552" y="1728778"/>
            <a:ext cx="8606742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Utiliser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la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décomposition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du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pour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effectuer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une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décomposition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l’objet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initial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87" y="949634"/>
            <a:ext cx="6358965" cy="55757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87" y="949634"/>
            <a:ext cx="6358965" cy="55757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87" y="949634"/>
            <a:ext cx="6358965" cy="55757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5204">
            <a:off x="983227" y="3623266"/>
            <a:ext cx="1567499" cy="2819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408" y="2939075"/>
            <a:ext cx="491944" cy="1454127"/>
          </a:xfrm>
          <a:prstGeom prst="rect">
            <a:avLst/>
          </a:prstGeom>
        </p:spPr>
      </p:pic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39552" y="5689218"/>
            <a:ext cx="8606742" cy="8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.Transformer le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squelette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en mesh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afin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pouvoir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ensuite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effectuer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des simulations de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déformation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(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algorithme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par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éléments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finis)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6294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7" y="881062"/>
            <a:ext cx="4962525" cy="509587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3991" y="260648"/>
            <a:ext cx="8858312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3991" y="260648"/>
            <a:ext cx="8858312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+ 2)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3991" y="260648"/>
            <a:ext cx="8858312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+ 4)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3991" y="260648"/>
            <a:ext cx="8858312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+ 8)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3991" y="260648"/>
            <a:ext cx="8858312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+ 20)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3991" y="260648"/>
            <a:ext cx="8858312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L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2d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= { f | f est une 1-face   et   Vie(f) &gt; ( </a:t>
            </a:r>
            <a:r>
              <a:rPr lang="fr-FR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– D</a:t>
            </a:r>
            <a:r>
              <a:rPr lang="fr-FR" b="1" baseline="-25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C </a:t>
            </a:r>
            <a:r>
              <a:rPr lang="fr-FR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(f) + 50) }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5" y="1389063"/>
            <a:ext cx="8516388" cy="417828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5" y="1389063"/>
            <a:ext cx="8516388" cy="417828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5" y="1389064"/>
            <a:ext cx="8516388" cy="417828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5" y="1389063"/>
            <a:ext cx="8516388" cy="417828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5" y="1389063"/>
            <a:ext cx="8516388" cy="4178284"/>
          </a:xfrm>
          <a:prstGeom prst="rect">
            <a:avLst/>
          </a:prstGeom>
        </p:spPr>
      </p:pic>
      <p:pic>
        <p:nvPicPr>
          <p:cNvPr id="35" name="Picture 34" descr="ex_surf_orig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85786" y="72464"/>
            <a:ext cx="7580953" cy="6590477"/>
          </a:xfrm>
          <a:prstGeom prst="rect">
            <a:avLst/>
          </a:prstGeom>
        </p:spPr>
      </p:pic>
      <p:pic>
        <p:nvPicPr>
          <p:cNvPr id="36" name="Picture 35" descr="ex_3Dcontour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85786" y="72464"/>
            <a:ext cx="7580953" cy="6590477"/>
          </a:xfrm>
          <a:prstGeom prst="rect">
            <a:avLst/>
          </a:prstGeom>
        </p:spPr>
      </p:pic>
      <p:pic>
        <p:nvPicPr>
          <p:cNvPr id="37" name="Picture 36" descr="ex_projet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0" y="-654094"/>
            <a:ext cx="9358346" cy="8135648"/>
          </a:xfrm>
          <a:prstGeom prst="rect">
            <a:avLst/>
          </a:prstGeom>
        </p:spPr>
      </p:pic>
      <p:pic>
        <p:nvPicPr>
          <p:cNvPr id="38" name="Picture 37" descr="ex_3dcontourplan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857224" y="-356164"/>
            <a:ext cx="7580953" cy="6590477"/>
          </a:xfrm>
          <a:prstGeom prst="rect">
            <a:avLst/>
          </a:prstGeom>
        </p:spPr>
      </p:pic>
      <p:pic>
        <p:nvPicPr>
          <p:cNvPr id="39" name="Picture 38" descr="ex_2dcontourplan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857224" y="-356164"/>
            <a:ext cx="7580953" cy="6590477"/>
          </a:xfrm>
          <a:prstGeom prst="rect">
            <a:avLst/>
          </a:prstGeom>
        </p:spPr>
      </p:pic>
      <p:pic>
        <p:nvPicPr>
          <p:cNvPr id="40" name="Picture 39" descr="ex_2dcontourplan2.pn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857224" y="143902"/>
            <a:ext cx="7580953" cy="6590477"/>
          </a:xfrm>
          <a:prstGeom prst="rect">
            <a:avLst/>
          </a:prstGeom>
        </p:spPr>
      </p:pic>
      <p:pic>
        <p:nvPicPr>
          <p:cNvPr id="41" name="Picture 40" descr="ex_2dmesh.pn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857224" y="143902"/>
            <a:ext cx="7580953" cy="6590477"/>
          </a:xfrm>
          <a:prstGeom prst="rect">
            <a:avLst/>
          </a:prstGeom>
        </p:spPr>
      </p:pic>
      <p:pic>
        <p:nvPicPr>
          <p:cNvPr id="42" name="Picture 41" descr="ex_2dmesh2.pn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1214414" y="-213288"/>
            <a:ext cx="7580953" cy="6590477"/>
          </a:xfrm>
          <a:prstGeom prst="rect">
            <a:avLst/>
          </a:prstGeom>
        </p:spPr>
      </p:pic>
      <p:pic>
        <p:nvPicPr>
          <p:cNvPr id="43" name="Picture 42" descr="ex_2dmesh+orig.pn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1214414" y="-213288"/>
            <a:ext cx="7580953" cy="6590477"/>
          </a:xfrm>
          <a:prstGeom prst="rect">
            <a:avLst/>
          </a:prstGeom>
        </p:spPr>
      </p:pic>
      <p:pic>
        <p:nvPicPr>
          <p:cNvPr id="44" name="Picture 43" descr="ex_retroprojet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1214414" y="-213288"/>
            <a:ext cx="7580953" cy="6590477"/>
          </a:xfrm>
          <a:prstGeom prst="rect">
            <a:avLst/>
          </a:prstGeom>
        </p:spPr>
      </p:pic>
      <p:pic>
        <p:nvPicPr>
          <p:cNvPr id="45" name="Picture 44" descr="ex_finalmesh.pn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1214414" y="-213288"/>
            <a:ext cx="7580953" cy="6590477"/>
          </a:xfrm>
          <a:prstGeom prst="rect">
            <a:avLst/>
          </a:prstGeom>
        </p:spPr>
      </p:pic>
      <p:pic>
        <p:nvPicPr>
          <p:cNvPr id="46" name="Picture 45" descr="ex_finalmesh2.pn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14348" y="-356164"/>
            <a:ext cx="7580953" cy="659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2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000"/>
                            </p:stCondLst>
                            <p:childTnLst>
                              <p:par>
                                <p:cTn id="2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000"/>
                            </p:stCondLst>
                            <p:childTnLst>
                              <p:par>
                                <p:cTn id="28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/>
      <p:bldP spid="34" grpId="0"/>
      <p:bldP spid="2" grpId="0" animBg="1"/>
      <p:bldP spid="2" grpId="1" animBg="1"/>
      <p:bldP spid="2" grpId="2" animBg="1"/>
      <p:bldP spid="2" grpId="3" animBg="1"/>
      <p:bldP spid="2" grpId="4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/>
          <p:cNvSpPr/>
          <p:nvPr/>
        </p:nvSpPr>
        <p:spPr>
          <a:xfrm>
            <a:off x="2354400" y="-1571660"/>
            <a:ext cx="9169200" cy="687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Question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6" y="0"/>
            <a:ext cx="91439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692696"/>
            <a:ext cx="3329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latin typeface="Segoe Print" pitchFamily="2" charset="0"/>
              </a:rPr>
              <a:t>Merci de votre attention ...</a:t>
            </a:r>
            <a:endParaRPr lang="fr-FR" b="1" dirty="0"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5373216"/>
            <a:ext cx="3398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latin typeface="Segoe Print" pitchFamily="2" charset="0"/>
              </a:rPr>
              <a:t>... avez-vous des questions ?</a:t>
            </a:r>
            <a:endParaRPr lang="fr-FR" b="1" dirty="0"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36000" y="3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7 -7.40741E-7 C 0.02587 0.0537 0.05209 0.10833 0.00886 0.14653 C -0.03437 0.18472 -0.20312 0.21157 -0.25885 0.2287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11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280000" y="2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458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 animBg="1"/>
      <p:bldP spid="5" grpId="1" animBg="1"/>
      <p:bldP spid="5" grpId="2" animBg="1"/>
      <p:bldP spid="3" grpId="0"/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" y="188640"/>
            <a:ext cx="9144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La </a:t>
            </a:r>
            <a:r>
              <a:rPr lang="en-US" sz="20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fonction</a:t>
            </a:r>
            <a:r>
              <a:rPr lang="en-US" sz="2000" dirty="0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 de </a:t>
            </a:r>
            <a:r>
              <a:rPr lang="en-US" sz="2000" dirty="0" err="1" smtClean="0">
                <a:solidFill>
                  <a:schemeClr val="bg2">
                    <a:lumMod val="90000"/>
                  </a:schemeClr>
                </a:solidFill>
                <a:latin typeface="Segoe Print" pitchFamily="2" charset="0"/>
              </a:rPr>
              <a:t>priorité</a:t>
            </a:r>
            <a:endParaRPr lang="en-US" sz="2000" dirty="0">
              <a:solidFill>
                <a:schemeClr val="bg2">
                  <a:lumMod val="9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67" y="0"/>
            <a:ext cx="7372865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67" y="0"/>
            <a:ext cx="7372865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67" y="0"/>
            <a:ext cx="7372865" cy="685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67" y="0"/>
            <a:ext cx="7372865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67" y="0"/>
            <a:ext cx="7372865" cy="685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67" y="0"/>
            <a:ext cx="7372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516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28670"/>
            <a:ext cx="9144000" cy="44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Des </a:t>
            </a:r>
            <a:r>
              <a:rPr lang="fr-FR" sz="20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voxels</a:t>
            </a: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 vers les complexes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72" y="1714488"/>
            <a:ext cx="8572528" cy="44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Soit C la fonction qui, à une n-face de F</a:t>
            </a:r>
            <a:r>
              <a:rPr lang="fr-FR" baseline="30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n  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associe un point de Z</a:t>
            </a:r>
            <a:r>
              <a:rPr lang="fr-FR" baseline="30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n</a:t>
            </a:r>
            <a:endParaRPr lang="fr-FR" baseline="-25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78560"/>
            <a:ext cx="8572528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Soit une fonction B : Zn 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  <a:sym typeface="Symbol"/>
              </a:rPr>
              <a:t> Rn, associant à chaque point de la grille discrète une valeur réelle.</a:t>
            </a:r>
            <a:endParaRPr lang="fr-FR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71472" y="3571876"/>
            <a:ext cx="10072758" cy="2143140"/>
            <a:chOff x="571472" y="3571876"/>
            <a:chExt cx="10072758" cy="2143140"/>
          </a:xfrm>
        </p:grpSpPr>
        <p:sp>
          <p:nvSpPr>
            <p:cNvPr id="5" name="TextBox 4"/>
            <p:cNvSpPr txBox="1"/>
            <p:nvPr/>
          </p:nvSpPr>
          <p:spPr>
            <a:xfrm>
              <a:off x="571472" y="3571876"/>
              <a:ext cx="8572528" cy="836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fr-FR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La version « complexe » de B 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est </a:t>
              </a:r>
              <a:r>
                <a:rPr lang="fr-FR" b="1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B</a:t>
              </a:r>
              <a:r>
                <a:rPr lang="fr-FR" b="1" baseline="-25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C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 : F</a:t>
              </a:r>
              <a:r>
                <a:rPr lang="fr-FR" baseline="30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n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rPr>
                <a:t> 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 Z</a:t>
              </a:r>
              <a:r>
                <a:rPr lang="fr-FR" baseline="30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n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, telle que, </a:t>
              </a:r>
            </a:p>
            <a:p>
              <a:pPr>
                <a:lnSpc>
                  <a:spcPts val="2900"/>
                </a:lnSpc>
              </a:pP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pour tout f </a:t>
              </a:r>
              <a:r>
                <a:rPr lang="az-Cyrl-AZ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Є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 F</a:t>
              </a:r>
              <a:r>
                <a:rPr lang="fr-FR" baseline="30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n</a:t>
              </a:r>
              <a:r>
                <a:rPr lang="fr-FR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  <a:sym typeface="Symbol"/>
                </a:rPr>
                <a:t>, </a:t>
              </a:r>
              <a:endParaRPr lang="fr-FR" baseline="-25000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071670" y="4429132"/>
              <a:ext cx="8572560" cy="1285884"/>
              <a:chOff x="571472" y="5357826"/>
              <a:chExt cx="8572560" cy="1285884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71472" y="5774577"/>
                <a:ext cx="8572528" cy="44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900"/>
                  </a:lnSpc>
                </a:pPr>
                <a:r>
                  <a:rPr lang="fr-FR" b="1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B</a:t>
                </a:r>
                <a:r>
                  <a:rPr lang="fr-FR" b="1" baseline="-25000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C</a:t>
                </a:r>
                <a:r>
                  <a:rPr lang="fr-FR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(f) = </a:t>
                </a:r>
                <a:endParaRPr lang="fr-FR" baseline="-25000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776394" y="5357826"/>
                <a:ext cx="7367606" cy="44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900"/>
                  </a:lnSpc>
                </a:pPr>
                <a:r>
                  <a:rPr lang="fr-FR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 B( C(f) )   si f est une n-face</a:t>
                </a:r>
                <a:endParaRPr lang="fr-FR" baseline="-25000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776426" y="5917453"/>
                <a:ext cx="7367606" cy="44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900"/>
                  </a:lnSpc>
                </a:pPr>
                <a:r>
                  <a:rPr lang="fr-FR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 Max  B</a:t>
                </a:r>
                <a:r>
                  <a:rPr lang="fr-FR" baseline="-25000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C</a:t>
                </a:r>
                <a:r>
                  <a:rPr lang="fr-FR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(g)   sinon</a:t>
                </a:r>
                <a:endParaRPr lang="fr-FR" baseline="-25000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85918" y="6179480"/>
                <a:ext cx="1000132" cy="464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900"/>
                  </a:lnSpc>
                </a:pPr>
                <a:r>
                  <a:rPr lang="fr-FR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 </a:t>
                </a:r>
                <a:r>
                  <a:rPr lang="fr-FR" sz="1600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</a:rPr>
                  <a:t>f </a:t>
                </a:r>
                <a:r>
                  <a:rPr lang="fr-FR" sz="1600" dirty="0" smtClean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Segoe Print" pitchFamily="2" charset="0"/>
                    <a:sym typeface="Symbol"/>
                  </a:rPr>
                  <a:t> g</a:t>
                </a:r>
                <a:endParaRPr lang="fr-FR" sz="1600" baseline="-25000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Print" pitchFamily="2" charset="0"/>
                </a:endParaRPr>
              </a:p>
            </p:txBody>
          </p:sp>
          <p:sp>
            <p:nvSpPr>
              <p:cNvPr id="10" name="Left Brace 9"/>
              <p:cNvSpPr/>
              <p:nvPr/>
            </p:nvSpPr>
            <p:spPr>
              <a:xfrm>
                <a:off x="1500166" y="5500702"/>
                <a:ext cx="285752" cy="1000132"/>
              </a:xfrm>
              <a:prstGeom prst="leftBrac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pic>
        <p:nvPicPr>
          <p:cNvPr id="13" name="Picture 12" descr="Cadre_Rouge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357562"/>
            <a:ext cx="7358114" cy="25717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472" y="5929330"/>
            <a:ext cx="8572528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On peut ainsi définir la </a:t>
            </a:r>
            <a:r>
              <a:rPr lang="fr-FR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Print" pitchFamily="2" charset="0"/>
              </a:rPr>
              <a:t>carte de distance complexe D</a:t>
            </a:r>
            <a:r>
              <a:rPr lang="fr-FR" b="1" baseline="-25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Print" pitchFamily="2" charset="0"/>
              </a:rPr>
              <a:t>C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, </a:t>
            </a:r>
          </a:p>
          <a:p>
            <a:pPr>
              <a:lnSpc>
                <a:spcPts val="2900"/>
              </a:lnSpc>
            </a:pP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et la </a:t>
            </a:r>
            <a:r>
              <a:rPr lang="fr-FR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fonction d’ouverture complexe </a:t>
            </a:r>
            <a:r>
              <a:rPr lang="fr-FR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Op</a:t>
            </a:r>
            <a:r>
              <a:rPr lang="fr-FR" b="1" baseline="-25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Print" pitchFamily="2" charset="0"/>
              </a:rPr>
              <a:t>C</a:t>
            </a:r>
            <a:r>
              <a:rPr lang="fr-FR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.</a:t>
            </a:r>
            <a:endParaRPr lang="fr-FR" b="1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5" name="Picture 14" descr="blac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500166" y="0"/>
            <a:ext cx="6357982" cy="71437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Picture 15" descr="decalag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-357215"/>
            <a:ext cx="6286544" cy="4714909"/>
          </a:xfrm>
          <a:prstGeom prst="rect">
            <a:avLst/>
          </a:prstGeom>
        </p:spPr>
      </p:pic>
      <p:pic>
        <p:nvPicPr>
          <p:cNvPr id="17" name="Picture 16" descr="inv_cp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4143380"/>
            <a:ext cx="4357718" cy="2671841"/>
          </a:xfrm>
          <a:prstGeom prst="rect">
            <a:avLst/>
          </a:prstGeom>
        </p:spPr>
      </p:pic>
      <p:pic>
        <p:nvPicPr>
          <p:cNvPr id="19" name="Picture 18" descr="inv_cpl_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02000" y="4143600"/>
            <a:ext cx="4356672" cy="2671200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2143108" y="4500570"/>
            <a:ext cx="2000264" cy="142876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2571736" y="2857496"/>
            <a:ext cx="3143272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inv_cpl_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02000" y="4143600"/>
            <a:ext cx="4356672" cy="2671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  <p:bldP spid="18" grpId="0" animBg="1"/>
      <p:bldP spid="18" grpId="1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Visual aspect preservation</a:t>
            </a:r>
            <a:endParaRPr lang="en-US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900871"/>
            <a:ext cx="1071570" cy="1885319"/>
          </a:xfrm>
          <a:prstGeom prst="rect">
            <a:avLst/>
          </a:prstGeom>
        </p:spPr>
      </p:pic>
      <p:pic>
        <p:nvPicPr>
          <p:cNvPr id="11" name="Picture 10" descr="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857232"/>
            <a:ext cx="2952456" cy="2432824"/>
          </a:xfrm>
          <a:prstGeom prst="rect">
            <a:avLst/>
          </a:prstGeom>
        </p:spPr>
      </p:pic>
      <p:pic>
        <p:nvPicPr>
          <p:cNvPr id="12" name="Picture 11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2102091"/>
            <a:ext cx="3799282" cy="2541355"/>
          </a:xfrm>
          <a:prstGeom prst="rect">
            <a:avLst/>
          </a:prstGeom>
        </p:spPr>
      </p:pic>
      <p:pic>
        <p:nvPicPr>
          <p:cNvPr id="13" name="Picture 12" descr="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2571744"/>
            <a:ext cx="3671552" cy="1954761"/>
          </a:xfrm>
          <a:prstGeom prst="rect">
            <a:avLst/>
          </a:prstGeom>
        </p:spPr>
      </p:pic>
      <p:pic>
        <p:nvPicPr>
          <p:cNvPr id="14" name="Picture 13" descr="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3927733"/>
            <a:ext cx="2132965" cy="257310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28670"/>
            <a:ext cx="9144000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Des </a:t>
            </a:r>
            <a:r>
              <a:rPr lang="en-US" sz="20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voxels</a:t>
            </a:r>
            <a:r>
              <a:rPr lang="en-US" sz="2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 aux complexes </a:t>
            </a:r>
            <a:r>
              <a:rPr lang="en-US" sz="20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Segoe Print" pitchFamily="2" charset="0"/>
              </a:rPr>
              <a:t>cubiques</a:t>
            </a:r>
            <a:endParaRPr lang="en-US" sz="2000" dirty="0" smtClean="0">
              <a:solidFill>
                <a:schemeClr val="accent5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8" name="Picture 17" descr="anneau_vox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308890"/>
            <a:ext cx="6506369" cy="5406258"/>
          </a:xfrm>
          <a:prstGeom prst="rect">
            <a:avLst/>
          </a:prstGeom>
        </p:spPr>
      </p:pic>
      <p:pic>
        <p:nvPicPr>
          <p:cNvPr id="12" name="Picture 11" descr="anneau_cpl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444" y="1340321"/>
            <a:ext cx="6527324" cy="5374827"/>
          </a:xfrm>
          <a:prstGeom prst="rect">
            <a:avLst/>
          </a:prstGeom>
        </p:spPr>
      </p:pic>
      <p:pic>
        <p:nvPicPr>
          <p:cNvPr id="14" name="Picture 13" descr="anneau_cpl copy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6444" y="1340321"/>
            <a:ext cx="6527324" cy="5374827"/>
          </a:xfrm>
          <a:prstGeom prst="rect">
            <a:avLst/>
          </a:prstGeom>
        </p:spPr>
      </p:pic>
      <p:pic>
        <p:nvPicPr>
          <p:cNvPr id="19" name="Picture 18" descr="scotch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5138271">
            <a:off x="2992560" y="1376946"/>
            <a:ext cx="1114511" cy="64792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858016" y="1928802"/>
            <a:ext cx="2285984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sz="2000" b="1" dirty="0" err="1" smtClean="0">
                <a:solidFill>
                  <a:schemeClr val="bg1"/>
                </a:solidFill>
                <a:latin typeface="Segoe Print" pitchFamily="2" charset="0"/>
              </a:rPr>
              <a:t>Voxels</a:t>
            </a:r>
            <a:endParaRPr lang="en-US" sz="2000" b="1" dirty="0" smtClean="0">
              <a:solidFill>
                <a:schemeClr val="bg1"/>
              </a:solidFill>
              <a:latin typeface="Segoe Print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16" y="1928802"/>
            <a:ext cx="2285984" cy="82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US" sz="2000" b="1" dirty="0" err="1" smtClean="0">
                <a:solidFill>
                  <a:schemeClr val="bg1"/>
                </a:solidFill>
                <a:latin typeface="Segoe Print" pitchFamily="2" charset="0"/>
              </a:rPr>
              <a:t>Complexe</a:t>
            </a:r>
            <a:r>
              <a:rPr lang="en-US" sz="2000" b="1" dirty="0" smtClean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Segoe Print" pitchFamily="2" charset="0"/>
              </a:rPr>
              <a:t>cubique</a:t>
            </a:r>
            <a:endParaRPr lang="en-US" sz="2000" b="1" dirty="0" smtClean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785794"/>
            <a:ext cx="914399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fr-FR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Print" pitchFamily="2" charset="0"/>
              </a:rPr>
              <a:t>Historique du point simple</a:t>
            </a:r>
            <a:endParaRPr lang="fr-FR" sz="2000" dirty="0">
              <a:solidFill>
                <a:schemeClr val="accent3">
                  <a:lumMod val="20000"/>
                  <a:lumOff val="80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1960-txt"/>
          <p:cNvSpPr txBox="1">
            <a:spLocks noChangeArrowheads="1"/>
          </p:cNvSpPr>
          <p:nvPr/>
        </p:nvSpPr>
        <p:spPr bwMode="auto">
          <a:xfrm>
            <a:off x="1619672" y="1800058"/>
            <a:ext cx="7488832" cy="12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Caractérisation locale des « points simples » 2d,</a:t>
            </a:r>
          </a:p>
          <a:p>
            <a:pPr>
              <a:lnSpc>
                <a:spcPts val="2900"/>
              </a:lnSpc>
            </a:pP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   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basée sur la connectivité de l’objet et de son complémentaire </a:t>
            </a:r>
          </a:p>
          <a:p>
            <a:pPr>
              <a:lnSpc>
                <a:spcPts val="2900"/>
              </a:lnSpc>
            </a:pPr>
            <a:r>
              <a:rPr lang="fr-FR" sz="1600" dirty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    (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Rutovitz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, 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Hilditch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, 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Rosenfeld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, ...)</a:t>
            </a:r>
          </a:p>
        </p:txBody>
      </p:sp>
      <p:sp>
        <p:nvSpPr>
          <p:cNvPr id="15" name="1960"/>
          <p:cNvSpPr txBox="1"/>
          <p:nvPr/>
        </p:nvSpPr>
        <p:spPr>
          <a:xfrm>
            <a:off x="46868" y="1800058"/>
            <a:ext cx="1572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1960-1970</a:t>
            </a:r>
            <a:endParaRPr lang="fr-FR" sz="2400" u="sng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1980-txt"/>
          <p:cNvSpPr txBox="1">
            <a:spLocks noChangeArrowheads="1"/>
          </p:cNvSpPr>
          <p:nvPr/>
        </p:nvSpPr>
        <p:spPr bwMode="auto">
          <a:xfrm>
            <a:off x="1619672" y="3986027"/>
            <a:ext cx="7543836" cy="44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Caractérisation locale des points simples 3d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(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Morgenthaler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)</a:t>
            </a:r>
          </a:p>
        </p:txBody>
      </p:sp>
      <p:sp>
        <p:nvSpPr>
          <p:cNvPr id="16" name="1980" hidden="1"/>
          <p:cNvSpPr txBox="1"/>
          <p:nvPr/>
        </p:nvSpPr>
        <p:spPr>
          <a:xfrm>
            <a:off x="2" y="2636911"/>
            <a:ext cx="91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</a:rPr>
              <a:t>1980</a:t>
            </a:r>
            <a:endParaRPr lang="fr-FR" sz="8000" dirty="0">
              <a:solidFill>
                <a:schemeClr val="bg1"/>
              </a:solidFill>
            </a:endParaRPr>
          </a:p>
        </p:txBody>
      </p:sp>
      <p:sp>
        <p:nvSpPr>
          <p:cNvPr id="11" name="1990-txt"/>
          <p:cNvSpPr txBox="1">
            <a:spLocks noChangeArrowheads="1"/>
          </p:cNvSpPr>
          <p:nvPr/>
        </p:nvSpPr>
        <p:spPr bwMode="auto">
          <a:xfrm>
            <a:off x="1619672" y="5543203"/>
            <a:ext cx="9116640" cy="12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b="1" dirty="0" smtClean="0">
                <a:solidFill>
                  <a:schemeClr val="bg1"/>
                </a:solidFill>
                <a:latin typeface="Segoe Print" pitchFamily="2" charset="0"/>
              </a:rPr>
              <a:t>Caractérisation locale des points simples 3d</a:t>
            </a:r>
            <a:endParaRPr lang="fr-FR" dirty="0" smtClean="0">
              <a:solidFill>
                <a:schemeClr val="bg1"/>
              </a:solidFill>
              <a:latin typeface="Segoe Print" pitchFamily="2" charset="0"/>
            </a:endParaRPr>
          </a:p>
          <a:p>
            <a:pPr>
              <a:lnSpc>
                <a:spcPts val="2900"/>
              </a:lnSpc>
            </a:pPr>
            <a:r>
              <a:rPr lang="fr-FR" dirty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Segoe Print" pitchFamily="2" charset="0"/>
              </a:rPr>
              <a:t>    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basée sur la connectivité de l’objet et de son complémentaire   </a:t>
            </a:r>
          </a:p>
          <a:p>
            <a:pPr>
              <a:lnSpc>
                <a:spcPts val="2900"/>
              </a:lnSpc>
            </a:pP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      (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Bertrand et </a:t>
            </a:r>
            <a:r>
              <a:rPr lang="fr-FR" sz="1600" b="1" dirty="0" err="1" smtClean="0">
                <a:solidFill>
                  <a:schemeClr val="bg1"/>
                </a:solidFill>
                <a:latin typeface="Segoe Print" pitchFamily="2" charset="0"/>
              </a:rPr>
              <a:t>Malandain</a:t>
            </a:r>
            <a:r>
              <a:rPr lang="fr-FR" sz="1600" b="1" dirty="0" smtClean="0">
                <a:solidFill>
                  <a:schemeClr val="bg1"/>
                </a:solidFill>
                <a:latin typeface="Segoe Print" pitchFamily="2" charset="0"/>
              </a:rPr>
              <a:t>, Saha, ...</a:t>
            </a:r>
            <a:r>
              <a:rPr lang="fr-FR" sz="1600" dirty="0" smtClean="0">
                <a:solidFill>
                  <a:schemeClr val="bg1"/>
                </a:solidFill>
                <a:latin typeface="Segoe Print" pitchFamily="2" charset="0"/>
              </a:rPr>
              <a:t>)</a:t>
            </a:r>
          </a:p>
        </p:txBody>
      </p:sp>
      <p:sp>
        <p:nvSpPr>
          <p:cNvPr id="17" name="1990" hidden="1"/>
          <p:cNvSpPr txBox="1"/>
          <p:nvPr/>
        </p:nvSpPr>
        <p:spPr>
          <a:xfrm>
            <a:off x="2467" y="2636911"/>
            <a:ext cx="91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solidFill>
                  <a:schemeClr val="bg1"/>
                </a:solidFill>
              </a:rPr>
              <a:t>1990</a:t>
            </a:r>
            <a:endParaRPr lang="fr-FR" sz="8000" dirty="0">
              <a:solidFill>
                <a:schemeClr val="bg1"/>
              </a:solidFill>
            </a:endParaRPr>
          </a:p>
        </p:txBody>
      </p:sp>
      <p:sp>
        <p:nvSpPr>
          <p:cNvPr id="12" name="1960"/>
          <p:cNvSpPr txBox="1"/>
          <p:nvPr/>
        </p:nvSpPr>
        <p:spPr>
          <a:xfrm>
            <a:off x="46868" y="3975447"/>
            <a:ext cx="1572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1980</a:t>
            </a:r>
            <a:endParaRPr lang="fr-FR" sz="2400" u="sng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1960"/>
          <p:cNvSpPr txBox="1"/>
          <p:nvPr/>
        </p:nvSpPr>
        <p:spPr>
          <a:xfrm>
            <a:off x="46868" y="5543203"/>
            <a:ext cx="1572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1990</a:t>
            </a:r>
            <a:endParaRPr lang="fr-FR" sz="2400" u="sng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0" grpId="0"/>
      <p:bldP spid="16" grpId="0"/>
      <p:bldP spid="16" grpId="1"/>
      <p:bldP spid="11" grpId="0"/>
      <p:bldP spid="17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8334</TotalTime>
  <Words>3821</Words>
  <Application>Microsoft Office PowerPoint</Application>
  <PresentationFormat>On-screen Show (4:3)</PresentationFormat>
  <Paragraphs>521</Paragraphs>
  <Slides>86</Slides>
  <Notes>76</Notes>
  <HiddenSlides>4</HiddenSlides>
  <MMClips>9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86</vt:i4>
      </vt:variant>
    </vt:vector>
  </HeadingPairs>
  <TitlesOfParts>
    <vt:vector size="89" baseType="lpstr">
      <vt:lpstr>Office Theme</vt:lpstr>
      <vt:lpstr>C:\Users\Jon\Documents\Travail\Presentation These\LoopSkelSurf.pptx</vt:lpstr>
      <vt:lpstr>C:\Users\Jon\Documents\Travail\Presentation These\LoopSkelCurv.pptx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Jon</dc:creator>
  <cp:lastModifiedBy> </cp:lastModifiedBy>
  <cp:revision>274</cp:revision>
  <dcterms:created xsi:type="dcterms:W3CDTF">2009-09-30T22:27:14Z</dcterms:created>
  <dcterms:modified xsi:type="dcterms:W3CDTF">2010-12-06T12:55:25Z</dcterms:modified>
</cp:coreProperties>
</file>